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54"/>
  </p:notesMasterIdLst>
  <p:sldIdLst>
    <p:sldId id="343" r:id="rId2"/>
    <p:sldId id="457" r:id="rId3"/>
    <p:sldId id="344" r:id="rId4"/>
    <p:sldId id="345" r:id="rId5"/>
    <p:sldId id="346" r:id="rId6"/>
    <p:sldId id="347" r:id="rId7"/>
    <p:sldId id="434" r:id="rId8"/>
    <p:sldId id="351" r:id="rId9"/>
    <p:sldId id="354" r:id="rId10"/>
    <p:sldId id="451" r:id="rId11"/>
    <p:sldId id="355" r:id="rId12"/>
    <p:sldId id="360" r:id="rId13"/>
    <p:sldId id="433" r:id="rId14"/>
    <p:sldId id="424" r:id="rId15"/>
    <p:sldId id="361" r:id="rId16"/>
    <p:sldId id="442" r:id="rId17"/>
    <p:sldId id="436" r:id="rId18"/>
    <p:sldId id="365" r:id="rId19"/>
    <p:sldId id="366" r:id="rId20"/>
    <p:sldId id="367" r:id="rId21"/>
    <p:sldId id="368" r:id="rId22"/>
    <p:sldId id="437" r:id="rId23"/>
    <p:sldId id="435" r:id="rId24"/>
    <p:sldId id="364" r:id="rId25"/>
    <p:sldId id="375" r:id="rId26"/>
    <p:sldId id="376" r:id="rId27"/>
    <p:sldId id="378" r:id="rId28"/>
    <p:sldId id="380" r:id="rId29"/>
    <p:sldId id="382" r:id="rId30"/>
    <p:sldId id="383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452" r:id="rId45"/>
    <p:sldId id="405" r:id="rId46"/>
    <p:sldId id="406" r:id="rId47"/>
    <p:sldId id="407" r:id="rId48"/>
    <p:sldId id="445" r:id="rId49"/>
    <p:sldId id="410" r:id="rId50"/>
    <p:sldId id="413" r:id="rId51"/>
    <p:sldId id="414" r:id="rId52"/>
    <p:sldId id="415" r:id="rId53"/>
  </p:sldIdLst>
  <p:sldSz cx="17340263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63"/>
    <p:restoredTop sz="94662"/>
  </p:normalViewPr>
  <p:slideViewPr>
    <p:cSldViewPr>
      <p:cViewPr varScale="1">
        <p:scale>
          <a:sx n="95" d="100"/>
          <a:sy n="95" d="100"/>
        </p:scale>
        <p:origin x="344" y="200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341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2189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0022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185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5683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898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3565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5904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5747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Genomic</a:t>
            </a:r>
            <a:r>
              <a:rPr lang="en-US" baseline="0" dirty="0"/>
              <a:t>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4417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0255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4626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002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148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0347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3631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1233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5036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7923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66540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93796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41826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978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9468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03159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7298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4223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5883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1471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50793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67883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8825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05946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4629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62563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11497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11184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0837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51980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4378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6732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700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7754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3908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4580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78280" y="1032246"/>
            <a:ext cx="2000250" cy="162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4" y="686365"/>
            <a:ext cx="13506799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7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5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77" tIns="77342" rIns="154677" bIns="77342" anchor="ctr"/>
          <a:lstStyle/>
          <a:p>
            <a:endParaRPr lang="en-US" sz="3413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49"/>
            <a:ext cx="17340264" cy="1582251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8" y="8171349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8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171349"/>
            <a:ext cx="2963207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11963857" y="8171349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29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9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1" dirty="0" smtClean="0">
                <a:latin typeface="Gill Sans MT" panose="020B0502020104020203" pitchFamily="34" charset="0"/>
              </a:defRPr>
            </a:lvl1pPr>
            <a:lvl2pPr marL="773182" indent="0" algn="ctr">
              <a:buNone/>
              <a:defRPr/>
            </a:lvl2pPr>
            <a:lvl3pPr marL="1546368" indent="0" algn="ctr">
              <a:buNone/>
              <a:defRPr/>
            </a:lvl3pPr>
            <a:lvl4pPr marL="2319553" indent="0" algn="ctr">
              <a:buNone/>
              <a:defRPr/>
            </a:lvl4pPr>
            <a:lvl5pPr marL="3092733" indent="0" algn="ctr">
              <a:buNone/>
              <a:defRPr/>
            </a:lvl5pPr>
            <a:lvl6pPr marL="3865916" indent="0" algn="ctr">
              <a:buNone/>
              <a:defRPr/>
            </a:lvl6pPr>
            <a:lvl7pPr marL="4639103" indent="0" algn="ctr">
              <a:buNone/>
              <a:defRPr/>
            </a:lvl7pPr>
            <a:lvl8pPr marL="5412280" indent="0" algn="ctr">
              <a:buNone/>
              <a:defRPr/>
            </a:lvl8pPr>
            <a:lvl9pPr marL="6185465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381002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5743787"/>
            <a:ext cx="7316665" cy="2832594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/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54864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1177220"/>
            <a:ext cx="7316665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91440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09728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28016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5831" y="1177220"/>
            <a:ext cx="154686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36732" y="1177220"/>
            <a:ext cx="8117032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1050133" y="1177220"/>
            <a:ext cx="70866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5911513" y="8601786"/>
            <a:ext cx="142875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0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700" r:id="rId9"/>
    <p:sldLayoutId id="2147483703" r:id="rId10"/>
    <p:sldLayoutId id="2147483706" r:id="rId11"/>
    <p:sldLayoutId id="2147483707" r:id="rId12"/>
    <p:sldLayoutId id="2147483709" r:id="rId13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nytimes.com/interactive/2018/12/24/climate/how-electricity-generation-changed-in-your-state.html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FqCBI4T8k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bl.ocks.org/syntagmatic/raw/3150059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www.visualcinnamon.com/2013/09/making-d3-radar-chart-look-bit-better.html" TargetMode="Externa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4930/6930-002</a:t>
            </a:r>
            <a:br>
              <a:rPr lang="en-US"/>
            </a:br>
            <a:r>
              <a:rPr lang="en-US"/>
              <a:t>Data Visualization</a:t>
            </a:r>
            <a:endParaRPr lang="en-US" dirty="0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5700" u="sng" dirty="0"/>
              <a:t>TABULAR DATA</a:t>
            </a:r>
            <a:endParaRPr lang="en-US" sz="5700" u="sng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Paul Rosen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Assistant Professor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University of South Florida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1"/>
                </a:solidFill>
              </a:rPr>
              <a:t>slides credits </a:t>
            </a:r>
            <a:r>
              <a:rPr lang="en-US" sz="2600" dirty="0" err="1">
                <a:solidFill>
                  <a:schemeClr val="tx1"/>
                </a:solidFill>
              </a:rPr>
              <a:t>Miriah</a:t>
            </a:r>
            <a:r>
              <a:rPr lang="en-US" sz="2600" dirty="0">
                <a:solidFill>
                  <a:schemeClr val="tx1"/>
                </a:solidFill>
              </a:rPr>
              <a:t> Meyer (U of Utah)</a:t>
            </a:r>
          </a:p>
        </p:txBody>
      </p:sp>
    </p:spTree>
    <p:extLst>
      <p:ext uri="{BB962C8B-B14F-4D97-AF65-F5344CB8AC3E}">
        <p14:creationId xmlns:p14="http://schemas.microsoft.com/office/powerpoint/2010/main" val="1800924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363484" y="3081440"/>
            <a:ext cx="8613292" cy="5343321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25781" y="8629650"/>
            <a:ext cx="4165600" cy="596900"/>
          </a:xfrm>
          <a:custGeom>
            <a:avLst/>
            <a:gdLst/>
            <a:ahLst/>
            <a:cxnLst/>
            <a:rect l="l" t="t" r="r" b="b"/>
            <a:pathLst>
              <a:path w="4165600" h="596900">
                <a:moveTo>
                  <a:pt x="0" y="0"/>
                </a:moveTo>
                <a:lnTo>
                  <a:pt x="4165600" y="0"/>
                </a:lnTo>
                <a:lnTo>
                  <a:pt x="4165600" y="596900"/>
                </a:lnTo>
                <a:lnTo>
                  <a:pt x="0" y="596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425780" y="8629650"/>
            <a:ext cx="4165600" cy="369332"/>
          </a:xfrm>
          <a:prstGeom prst="rect">
            <a:avLst/>
          </a:prstGeom>
          <a:solidFill>
            <a:srgbClr val="FFFFFF"/>
          </a:solidFill>
          <a:ln w="38099">
            <a:solidFill>
              <a:srgbClr val="00882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 algn="r">
              <a:spcBef>
                <a:spcPts val="600"/>
              </a:spcBef>
              <a:spcAft>
                <a:spcPts val="600"/>
              </a:spcAft>
            </a:pPr>
            <a:r>
              <a:rPr sz="2400" spc="-55" dirty="0">
                <a:latin typeface="Arial"/>
                <a:cs typeface="Arial"/>
              </a:rPr>
              <a:t>ok: </a:t>
            </a:r>
            <a:r>
              <a:rPr sz="2400" spc="-90" dirty="0">
                <a:latin typeface="Arial"/>
                <a:cs typeface="Arial"/>
              </a:rPr>
              <a:t>“Height </a:t>
            </a:r>
            <a:r>
              <a:rPr sz="2400" spc="-85" dirty="0">
                <a:latin typeface="Arial"/>
                <a:cs typeface="Arial"/>
              </a:rPr>
              <a:t>inc</a:t>
            </a:r>
            <a:r>
              <a:rPr sz="2400" spc="-95" dirty="0">
                <a:latin typeface="Arial"/>
                <a:cs typeface="Arial"/>
              </a:rPr>
              <a:t>r</a:t>
            </a:r>
            <a:r>
              <a:rPr sz="2400" spc="-90" dirty="0">
                <a:latin typeface="Arial"/>
                <a:cs typeface="Arial"/>
              </a:rPr>
              <a:t>eases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with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age”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09281" y="8477250"/>
            <a:ext cx="4089400" cy="901700"/>
          </a:xfrm>
          <a:custGeom>
            <a:avLst/>
            <a:gdLst/>
            <a:ahLst/>
            <a:cxnLst/>
            <a:rect l="l" t="t" r="r" b="b"/>
            <a:pathLst>
              <a:path w="4089400" h="901700">
                <a:moveTo>
                  <a:pt x="0" y="0"/>
                </a:moveTo>
                <a:lnTo>
                  <a:pt x="4089400" y="0"/>
                </a:lnTo>
                <a:lnTo>
                  <a:pt x="4089400" y="901700"/>
                </a:lnTo>
                <a:lnTo>
                  <a:pt x="0" y="901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63484" y="8477250"/>
            <a:ext cx="4135197" cy="738664"/>
          </a:xfrm>
          <a:prstGeom prst="rect">
            <a:avLst/>
          </a:prstGeom>
          <a:solidFill>
            <a:srgbClr val="FFFFFF"/>
          </a:solidFill>
          <a:ln w="38100">
            <a:solidFill>
              <a:srgbClr val="00882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5735" algn="r">
              <a:spcBef>
                <a:spcPts val="600"/>
              </a:spcBef>
              <a:spcAft>
                <a:spcPts val="600"/>
              </a:spcAft>
            </a:pPr>
            <a:r>
              <a:rPr sz="2400" spc="-55" dirty="0">
                <a:latin typeface="Arial"/>
                <a:cs typeface="Arial"/>
              </a:rPr>
              <a:t>ok: </a:t>
            </a:r>
            <a:r>
              <a:rPr sz="2400" spc="-50" dirty="0">
                <a:latin typeface="Arial"/>
                <a:cs typeface="Arial"/>
              </a:rPr>
              <a:t>“</a:t>
            </a:r>
            <a:r>
              <a:rPr sz="2400" spc="-470" dirty="0">
                <a:latin typeface="Arial"/>
                <a:cs typeface="Arial"/>
              </a:rPr>
              <a:t>T</a:t>
            </a:r>
            <a:r>
              <a:rPr sz="2400" spc="-100" dirty="0">
                <a:latin typeface="Arial"/>
                <a:cs typeface="Arial"/>
              </a:rPr>
              <a:t>welve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year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olds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75" dirty="0">
                <a:latin typeface="Arial"/>
                <a:cs typeface="Arial"/>
              </a:rPr>
              <a:t>a</a:t>
            </a:r>
            <a:r>
              <a:rPr sz="2400" spc="-135" dirty="0">
                <a:latin typeface="Arial"/>
                <a:cs typeface="Arial"/>
              </a:rPr>
              <a:t>r</a:t>
            </a:r>
            <a:r>
              <a:rPr sz="2400" spc="-9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taller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than </a:t>
            </a:r>
            <a:r>
              <a:rPr sz="2400" spc="-85" dirty="0">
                <a:latin typeface="Arial"/>
                <a:cs typeface="Arial"/>
              </a:rPr>
              <a:t>t</a:t>
            </a:r>
            <a:r>
              <a:rPr sz="2400" spc="-95" dirty="0">
                <a:latin typeface="Arial"/>
                <a:cs typeface="Arial"/>
              </a:rPr>
              <a:t>en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year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olds”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25780" y="2165351"/>
            <a:ext cx="4165600" cy="738664"/>
          </a:xfrm>
          <a:prstGeom prst="rect">
            <a:avLst/>
          </a:prstGeom>
          <a:solidFill>
            <a:srgbClr val="FFFFFF"/>
          </a:solidFill>
          <a:ln w="38100">
            <a:solidFill>
              <a:srgbClr val="C8250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 marR="170180" algn="r">
              <a:spcBef>
                <a:spcPts val="600"/>
              </a:spcBef>
              <a:spcAft>
                <a:spcPts val="600"/>
              </a:spcAft>
            </a:pPr>
            <a:r>
              <a:rPr sz="2400" spc="-35" dirty="0">
                <a:latin typeface="Arial"/>
                <a:cs typeface="Arial"/>
              </a:rPr>
              <a:t>bad: </a:t>
            </a:r>
            <a:r>
              <a:rPr sz="2400" spc="-114" dirty="0">
                <a:latin typeface="Arial"/>
                <a:cs typeface="Arial"/>
              </a:rPr>
              <a:t>“The </a:t>
            </a:r>
            <a:r>
              <a:rPr sz="2400" spc="-120" dirty="0">
                <a:latin typeface="Arial"/>
                <a:cs typeface="Arial"/>
              </a:rPr>
              <a:t>mo</a:t>
            </a:r>
            <a:r>
              <a:rPr sz="2400" spc="-90" dirty="0">
                <a:latin typeface="Arial"/>
                <a:cs typeface="Arial"/>
              </a:rPr>
              <a:t>r</a:t>
            </a:r>
            <a:r>
              <a:rPr sz="2400" spc="-9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male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5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person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is,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the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taller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he/she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is”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63483" y="2165350"/>
            <a:ext cx="4109797" cy="901700"/>
          </a:xfrm>
          <a:custGeom>
            <a:avLst/>
            <a:gdLst/>
            <a:ahLst/>
            <a:cxnLst/>
            <a:rect l="l" t="t" r="r" b="b"/>
            <a:pathLst>
              <a:path w="4178300" h="901700">
                <a:moveTo>
                  <a:pt x="0" y="0"/>
                </a:moveTo>
                <a:lnTo>
                  <a:pt x="4178300" y="0"/>
                </a:lnTo>
                <a:lnTo>
                  <a:pt x="4178300" y="901700"/>
                </a:lnTo>
                <a:lnTo>
                  <a:pt x="0" y="901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294980" y="2165351"/>
            <a:ext cx="4178300" cy="738664"/>
          </a:xfrm>
          <a:prstGeom prst="rect">
            <a:avLst/>
          </a:prstGeom>
          <a:solidFill>
            <a:srgbClr val="FFFFFF"/>
          </a:solidFill>
          <a:ln w="38100">
            <a:solidFill>
              <a:srgbClr val="00882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205" algn="r">
              <a:spcBef>
                <a:spcPts val="600"/>
              </a:spcBef>
              <a:spcAft>
                <a:spcPts val="600"/>
              </a:spcAft>
            </a:pPr>
            <a:r>
              <a:rPr sz="2400" spc="-55" dirty="0">
                <a:latin typeface="Arial"/>
                <a:cs typeface="Arial"/>
              </a:rPr>
              <a:t>ok: </a:t>
            </a:r>
            <a:r>
              <a:rPr sz="2400" spc="-85" dirty="0">
                <a:latin typeface="Arial"/>
                <a:cs typeface="Arial"/>
              </a:rPr>
              <a:t>“Men </a:t>
            </a:r>
            <a:r>
              <a:rPr sz="2400" spc="-175" dirty="0">
                <a:latin typeface="Arial"/>
                <a:cs typeface="Arial"/>
              </a:rPr>
              <a:t>a</a:t>
            </a:r>
            <a:r>
              <a:rPr sz="2400" spc="-135" dirty="0">
                <a:latin typeface="Arial"/>
                <a:cs typeface="Arial"/>
              </a:rPr>
              <a:t>r</a:t>
            </a:r>
            <a:r>
              <a:rPr sz="2400" spc="-9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taller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than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women</a:t>
            </a:r>
            <a:r>
              <a:rPr lang="en-US" sz="2400" spc="-8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(on </a:t>
            </a:r>
            <a:r>
              <a:rPr sz="2400" spc="-145" dirty="0">
                <a:latin typeface="Arial"/>
                <a:cs typeface="Arial"/>
              </a:rPr>
              <a:t>ave</a:t>
            </a:r>
            <a:r>
              <a:rPr sz="2400" spc="-140" dirty="0">
                <a:latin typeface="Arial"/>
                <a:cs typeface="Arial"/>
              </a:rPr>
              <a:t>r</a:t>
            </a:r>
            <a:r>
              <a:rPr sz="2400" spc="-114" dirty="0">
                <a:latin typeface="Arial"/>
                <a:cs typeface="Arial"/>
              </a:rPr>
              <a:t>age)”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don’t use line charts for categorical attributes!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3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Cleveland 1994</a:t>
            </a:r>
          </a:p>
          <a:p>
            <a:r>
              <a:rPr lang="en-US" dirty="0"/>
              <a:t>Bank to 45°</a:t>
            </a:r>
          </a:p>
          <a:p>
            <a:pPr lvl="1"/>
            <a:r>
              <a:rPr lang="en-US" dirty="0"/>
              <a:t>The aspect ratio of a graph is an important factor for judging rate of change.</a:t>
            </a:r>
          </a:p>
          <a:p>
            <a:pPr lvl="1"/>
            <a:endParaRPr lang="en-US" dirty="0"/>
          </a:p>
          <a:p>
            <a:pPr lvl="1"/>
            <a:r>
              <a:rPr lang="en-US" u="sng" dirty="0"/>
              <a:t>perceptual principle</a:t>
            </a:r>
            <a:r>
              <a:rPr lang="en-US" dirty="0"/>
              <a:t>: most accurate angle judgment is at 45°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/>
              <a:t>Cleveland 1994</a:t>
            </a:r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9920689" y="1714972"/>
            <a:ext cx="5988442" cy="692207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Isosceles Triangle 1"/>
          <p:cNvSpPr/>
          <p:nvPr/>
        </p:nvSpPr>
        <p:spPr>
          <a:xfrm>
            <a:off x="9838531" y="6629400"/>
            <a:ext cx="381000" cy="2007651"/>
          </a:xfrm>
          <a:prstGeom prst="triangle">
            <a:avLst>
              <a:gd name="adj" fmla="val 3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52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Counter-Point</a:t>
            </a:r>
          </a:p>
          <a:p>
            <a:r>
              <a:rPr lang="en-US"/>
              <a:t>Talbot 2012</a:t>
            </a:r>
          </a:p>
          <a:p>
            <a:pPr lvl="1"/>
            <a:r>
              <a:rPr lang="en-US"/>
              <a:t>people use two different strategies to estimate slope—angle and height</a:t>
            </a:r>
          </a:p>
          <a:p>
            <a:pPr lvl="1"/>
            <a:r>
              <a:rPr lang="en-US"/>
              <a:t>slope angle accuracy NOT minimized at 45°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/>
              <a:t>Talbot 2012/2013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9331" y="2209800"/>
            <a:ext cx="4800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9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663031" y="837001"/>
            <a:ext cx="12293600" cy="8065698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/>
              <a:t>Talbot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257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935831" y="762000"/>
            <a:ext cx="15468600" cy="7399162"/>
          </a:xfrm>
        </p:spPr>
        <p:txBody>
          <a:bodyPr/>
          <a:lstStyle/>
          <a:p>
            <a:r>
              <a:rPr lang="en-US" dirty="0"/>
              <a:t>Tick Placement</a:t>
            </a:r>
          </a:p>
          <a:p>
            <a:pPr lvl="1"/>
            <a:r>
              <a:rPr lang="en-US" dirty="0"/>
              <a:t>Ticks help in user interpretation of data, but too much may hinder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5"/>
          <p:cNvSpPr/>
          <p:nvPr/>
        </p:nvSpPr>
        <p:spPr>
          <a:xfrm>
            <a:off x="2167731" y="4779080"/>
            <a:ext cx="13004800" cy="36703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0108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AUTOMATIC TICKS</a:t>
            </a:r>
          </a:p>
          <a:p>
            <a:pPr lvl="1"/>
            <a:r>
              <a:rPr lang="en-US" dirty="0"/>
              <a:t> optimization of label formatting, font size, and orientation</a:t>
            </a:r>
          </a:p>
          <a:p>
            <a:pPr lvl="1"/>
            <a:r>
              <a:rPr lang="en-US" dirty="0"/>
              <a:t>placement based on simplicity, coverage, granularity, and legibility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/>
              <a:t>Talbot 2010</a:t>
            </a:r>
            <a:endParaRPr lang="en-US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38B1D4E-9CDC-334F-A0A5-A3DFF9D2B4D2}"/>
              </a:ext>
            </a:extLst>
          </p:cNvPr>
          <p:cNvSpPr/>
          <p:nvPr/>
        </p:nvSpPr>
        <p:spPr>
          <a:xfrm>
            <a:off x="2167731" y="4779080"/>
            <a:ext cx="13004800" cy="36703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96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67731" y="3568863"/>
            <a:ext cx="13004800" cy="3063158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pie charts: take care with accuracy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7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2 keys, 1 value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49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encode using two keys: heatmap</a:t>
            </a:r>
          </a:p>
          <a:p>
            <a:pPr lvl="1"/>
            <a:r>
              <a:rPr lang="en-US" dirty="0"/>
              <a:t>uses heatmap representation</a:t>
            </a:r>
          </a:p>
          <a:p>
            <a:pPr lvl="2"/>
            <a:r>
              <a:rPr lang="en-US" dirty="0"/>
              <a:t>matrix layout using keys</a:t>
            </a:r>
          </a:p>
          <a:p>
            <a:pPr lvl="2"/>
            <a:r>
              <a:rPr lang="en-US" dirty="0"/>
              <a:t>encode values with color</a:t>
            </a:r>
          </a:p>
          <a:p>
            <a:pPr lvl="1"/>
            <a:r>
              <a:rPr lang="en-US" dirty="0"/>
              <a:t>often augmented with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68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240408"/>
              </p:ext>
            </p:extLst>
          </p:nvPr>
        </p:nvGraphicFramePr>
        <p:xfrm>
          <a:off x="10575131" y="1422400"/>
          <a:ext cx="5181600" cy="690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0.2</a:t>
                      </a:r>
                      <a:endParaRPr sz="2800" dirty="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0.4</a:t>
                      </a:r>
                      <a:endParaRPr sz="2800" dirty="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1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1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1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0.8</a:t>
                      </a:r>
                      <a:endParaRPr sz="2800" dirty="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1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1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1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lang="en-US"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</a:t>
                      </a: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.7</a:t>
                      </a:r>
                      <a:endParaRPr sz="2800" dirty="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0.8</a:t>
                      </a:r>
                      <a:endParaRPr sz="2800" dirty="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1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1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0.8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0.6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1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0.2</a:t>
                      </a:r>
                      <a:endParaRPr sz="2800" dirty="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0.5</a:t>
                      </a:r>
                      <a:endParaRPr sz="2800" dirty="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1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1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0.5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0.8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0.5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0.3</a:t>
                      </a:r>
                      <a:endParaRPr sz="2800" dirty="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0.5</a:t>
                      </a:r>
                      <a:endParaRPr sz="2800" dirty="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0.8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0.7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0.5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0.8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0.7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1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1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1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0.3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0.4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1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1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1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0.5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0.7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0.5</a:t>
                      </a:r>
                      <a:endParaRPr sz="280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0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Gill Sans MT" panose="020B0502020104020203" pitchFamily="34" charset="0"/>
                          <a:cs typeface="Monotype Corsiva"/>
                        </a:rPr>
                        <a:t>0.3</a:t>
                      </a:r>
                      <a:endParaRPr sz="2800" dirty="0">
                        <a:solidFill>
                          <a:schemeClr val="bg1">
                            <a:lumMod val="85000"/>
                          </a:schemeClr>
                        </a:solidFill>
                        <a:latin typeface="Gill Sans MT" panose="020B0502020104020203" pitchFamily="34" charset="0"/>
                        <a:cs typeface="Monotype Corsiv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" y="1177220"/>
            <a:ext cx="9144000" cy="7399162"/>
          </a:xfrm>
        </p:spPr>
        <p:txBody>
          <a:bodyPr/>
          <a:lstStyle/>
          <a:p>
            <a:r>
              <a:rPr lang="en-US" dirty="0"/>
              <a:t>encode using two keys: heatmap</a:t>
            </a:r>
          </a:p>
          <a:p>
            <a:pPr lvl="1"/>
            <a:r>
              <a:rPr lang="en-US" dirty="0"/>
              <a:t>uses heatmap representation</a:t>
            </a:r>
          </a:p>
          <a:p>
            <a:pPr lvl="2"/>
            <a:r>
              <a:rPr lang="en-US" dirty="0"/>
              <a:t>matrix layout using keys</a:t>
            </a:r>
          </a:p>
          <a:p>
            <a:pPr lvl="2"/>
            <a:r>
              <a:rPr lang="en-US" dirty="0"/>
              <a:t>encode values with color</a:t>
            </a:r>
          </a:p>
          <a:p>
            <a:pPr lvl="1"/>
            <a:r>
              <a:rPr lang="en-US" dirty="0"/>
              <a:t>often augmented with clustering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26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C6A36583-5709-9647-980D-B0CB8B9A0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684" y="0"/>
            <a:ext cx="11594894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04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543381" y="1405467"/>
            <a:ext cx="5213350" cy="6934200"/>
            <a:chOff x="9159081" y="1955800"/>
            <a:chExt cx="5213350" cy="6934200"/>
          </a:xfrm>
        </p:grpSpPr>
        <p:sp>
          <p:nvSpPr>
            <p:cNvPr id="4" name="object 4"/>
            <p:cNvSpPr txBox="1"/>
            <p:nvPr/>
          </p:nvSpPr>
          <p:spPr>
            <a:xfrm>
              <a:off x="9178131" y="19685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0.2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0041731" y="19685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0.4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0905331" y="19685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1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11768931" y="19685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1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2632531" y="19685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1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13496131" y="19685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0.8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9178131" y="28321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1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0041731" y="28321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10905331" y="28321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1768931" y="28321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2632531" y="28321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1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13496131" y="28321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1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9178131" y="36957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0.7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10041731" y="36957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0.8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10905331" y="36957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1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11768931" y="36957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1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12632531" y="36957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0.8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13496131" y="36957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0.6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9178131" y="45593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1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10041731" y="45593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10905331" y="45593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0.2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11768931" y="45593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0.5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12632531" y="45593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1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13496131" y="45593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1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9178131" y="54229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0.5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0041731" y="54229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0.8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0905331" y="54229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0.5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11768931" y="54229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0.3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12632531" y="54229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0.5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13496131" y="54229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0.8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9178131" y="62865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0.7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10041731" y="62865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0.5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10905331" y="62865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0.8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11768931" y="62865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0.7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12632531" y="62865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1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13496131" y="62865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1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9178131" y="71501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1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10041731" y="71501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0.3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10905331" y="71501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0.4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11768931" y="71501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1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12632531" y="71501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1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13496131" y="71501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1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9178131" y="80137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0.5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10041731" y="80137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10905331" y="80137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780" algn="ctr"/>
              <a:r>
                <a:rPr sz="3200" spc="-1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49" name="object 49"/>
            <p:cNvSpPr txBox="1"/>
            <p:nvPr/>
          </p:nvSpPr>
          <p:spPr>
            <a:xfrm>
              <a:off x="11768931" y="80137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0.7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50" name="object 50"/>
            <p:cNvSpPr txBox="1"/>
            <p:nvPr/>
          </p:nvSpPr>
          <p:spPr>
            <a:xfrm>
              <a:off x="12632531" y="80137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0.5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51" name="object 51"/>
            <p:cNvSpPr txBox="1"/>
            <p:nvPr/>
          </p:nvSpPr>
          <p:spPr>
            <a:xfrm>
              <a:off x="13496131" y="8013701"/>
              <a:ext cx="86360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4945"/>
              <a:r>
                <a:rPr sz="3200" spc="-5" dirty="0">
                  <a:solidFill>
                    <a:srgbClr val="FF0000"/>
                  </a:solidFill>
                  <a:latin typeface="Monotype Corsiva"/>
                  <a:cs typeface="Monotype Corsiva"/>
                </a:rPr>
                <a:t>0.3</a:t>
              </a:r>
              <a:endParaRPr sz="3200">
                <a:solidFill>
                  <a:srgbClr val="FF0000"/>
                </a:solidFill>
                <a:latin typeface="Monotype Corsiva"/>
                <a:cs typeface="Monotype Corsiva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0022681" y="196532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9600406" y="8013700"/>
              <a:ext cx="0" cy="869950"/>
            </a:xfrm>
            <a:custGeom>
              <a:avLst/>
              <a:gdLst/>
              <a:ahLst/>
              <a:cxnLst/>
              <a:rect l="l" t="t" r="r" b="b"/>
              <a:pathLst>
                <a:path h="869950">
                  <a:moveTo>
                    <a:pt x="0" y="86995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10886281" y="196532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10464006" y="8013700"/>
              <a:ext cx="0" cy="869950"/>
            </a:xfrm>
            <a:custGeom>
              <a:avLst/>
              <a:gdLst/>
              <a:ahLst/>
              <a:cxnLst/>
              <a:rect l="l" t="t" r="r" b="b"/>
              <a:pathLst>
                <a:path h="869950">
                  <a:moveTo>
                    <a:pt x="0" y="86995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11749881" y="196532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11327606" y="8013700"/>
              <a:ext cx="0" cy="869950"/>
            </a:xfrm>
            <a:custGeom>
              <a:avLst/>
              <a:gdLst/>
              <a:ahLst/>
              <a:cxnLst/>
              <a:rect l="l" t="t" r="r" b="b"/>
              <a:pathLst>
                <a:path h="869950">
                  <a:moveTo>
                    <a:pt x="0" y="86995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12613481" y="196532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12191206" y="8013700"/>
              <a:ext cx="0" cy="869950"/>
            </a:xfrm>
            <a:custGeom>
              <a:avLst/>
              <a:gdLst/>
              <a:ahLst/>
              <a:cxnLst/>
              <a:rect l="l" t="t" r="r" b="b"/>
              <a:pathLst>
                <a:path h="869950">
                  <a:moveTo>
                    <a:pt x="0" y="86995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13477081" y="196532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13054806" y="8013700"/>
              <a:ext cx="0" cy="869950"/>
            </a:xfrm>
            <a:custGeom>
              <a:avLst/>
              <a:gdLst/>
              <a:ahLst/>
              <a:cxnLst/>
              <a:rect l="l" t="t" r="r" b="b"/>
              <a:pathLst>
                <a:path h="869950">
                  <a:moveTo>
                    <a:pt x="0" y="86995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9159081" y="2832100"/>
              <a:ext cx="5194300" cy="0"/>
            </a:xfrm>
            <a:custGeom>
              <a:avLst/>
              <a:gdLst/>
              <a:ahLst/>
              <a:cxnLst/>
              <a:rect l="l" t="t" r="r" b="b"/>
              <a:pathLst>
                <a:path w="5194300">
                  <a:moveTo>
                    <a:pt x="0" y="0"/>
                  </a:moveTo>
                  <a:lnTo>
                    <a:pt x="51943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9159081" y="3695700"/>
              <a:ext cx="5194300" cy="0"/>
            </a:xfrm>
            <a:custGeom>
              <a:avLst/>
              <a:gdLst/>
              <a:ahLst/>
              <a:cxnLst/>
              <a:rect l="l" t="t" r="r" b="b"/>
              <a:pathLst>
                <a:path w="5194300">
                  <a:moveTo>
                    <a:pt x="0" y="0"/>
                  </a:moveTo>
                  <a:lnTo>
                    <a:pt x="51943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9159081" y="4559300"/>
              <a:ext cx="5194300" cy="0"/>
            </a:xfrm>
            <a:custGeom>
              <a:avLst/>
              <a:gdLst/>
              <a:ahLst/>
              <a:cxnLst/>
              <a:rect l="l" t="t" r="r" b="b"/>
              <a:pathLst>
                <a:path w="5194300">
                  <a:moveTo>
                    <a:pt x="0" y="0"/>
                  </a:moveTo>
                  <a:lnTo>
                    <a:pt x="51943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9159081" y="5422900"/>
              <a:ext cx="5194300" cy="0"/>
            </a:xfrm>
            <a:custGeom>
              <a:avLst/>
              <a:gdLst/>
              <a:ahLst/>
              <a:cxnLst/>
              <a:rect l="l" t="t" r="r" b="b"/>
              <a:pathLst>
                <a:path w="5194300">
                  <a:moveTo>
                    <a:pt x="0" y="0"/>
                  </a:moveTo>
                  <a:lnTo>
                    <a:pt x="51943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9159081" y="6286500"/>
              <a:ext cx="5194300" cy="0"/>
            </a:xfrm>
            <a:custGeom>
              <a:avLst/>
              <a:gdLst/>
              <a:ahLst/>
              <a:cxnLst/>
              <a:rect l="l" t="t" r="r" b="b"/>
              <a:pathLst>
                <a:path w="5194300">
                  <a:moveTo>
                    <a:pt x="0" y="0"/>
                  </a:moveTo>
                  <a:lnTo>
                    <a:pt x="51943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9159081" y="7150100"/>
              <a:ext cx="5194300" cy="0"/>
            </a:xfrm>
            <a:custGeom>
              <a:avLst/>
              <a:gdLst/>
              <a:ahLst/>
              <a:cxnLst/>
              <a:rect l="l" t="t" r="r" b="b"/>
              <a:pathLst>
                <a:path w="5194300">
                  <a:moveTo>
                    <a:pt x="0" y="0"/>
                  </a:moveTo>
                  <a:lnTo>
                    <a:pt x="51943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9159081" y="8013700"/>
              <a:ext cx="5194300" cy="0"/>
            </a:xfrm>
            <a:custGeom>
              <a:avLst/>
              <a:gdLst/>
              <a:ahLst/>
              <a:cxnLst/>
              <a:rect l="l" t="t" r="r" b="b"/>
              <a:pathLst>
                <a:path w="5194300">
                  <a:moveTo>
                    <a:pt x="0" y="0"/>
                  </a:moveTo>
                  <a:lnTo>
                    <a:pt x="51943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9165431" y="1962150"/>
              <a:ext cx="0" cy="6921500"/>
            </a:xfrm>
            <a:custGeom>
              <a:avLst/>
              <a:gdLst/>
              <a:ahLst/>
              <a:cxnLst/>
              <a:rect l="l" t="t" r="r" b="b"/>
              <a:pathLst>
                <a:path h="6921500">
                  <a:moveTo>
                    <a:pt x="0" y="0"/>
                  </a:moveTo>
                  <a:lnTo>
                    <a:pt x="0" y="69215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14340681" y="196532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13918406" y="8013700"/>
              <a:ext cx="0" cy="869950"/>
            </a:xfrm>
            <a:custGeom>
              <a:avLst/>
              <a:gdLst/>
              <a:ahLst/>
              <a:cxnLst/>
              <a:rect l="l" t="t" r="r" b="b"/>
              <a:pathLst>
                <a:path h="869950">
                  <a:moveTo>
                    <a:pt x="0" y="86995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9159081" y="1968500"/>
              <a:ext cx="5194300" cy="0"/>
            </a:xfrm>
            <a:custGeom>
              <a:avLst/>
              <a:gdLst/>
              <a:ahLst/>
              <a:cxnLst/>
              <a:rect l="l" t="t" r="r" b="b"/>
              <a:pathLst>
                <a:path w="5194300">
                  <a:moveTo>
                    <a:pt x="0" y="0"/>
                  </a:moveTo>
                  <a:lnTo>
                    <a:pt x="51943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9159081" y="8877300"/>
              <a:ext cx="5194300" cy="0"/>
            </a:xfrm>
            <a:custGeom>
              <a:avLst/>
              <a:gdLst/>
              <a:ahLst/>
              <a:cxnLst/>
              <a:rect l="l" t="t" r="r" b="b"/>
              <a:pathLst>
                <a:path w="5194300">
                  <a:moveTo>
                    <a:pt x="0" y="0"/>
                  </a:moveTo>
                  <a:lnTo>
                    <a:pt x="51943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9178131" y="19685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0501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10041731" y="19685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0701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10905331" y="19685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1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11768931" y="19685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1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12632531" y="19685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1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13496131" y="19685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190D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9178131" y="28321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1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10041731" y="28321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10905331" y="28321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11768931" y="28321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12632531" y="28321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1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13496131" y="28321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102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9178131" y="36957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72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10041731" y="36957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190D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10905331" y="36957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1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11768931" y="36957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1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12632531" y="36957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190D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13496131" y="36957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0701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9178131" y="45593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1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10041731" y="45593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10905331" y="45593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0501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11768931" y="45593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0802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12632531" y="45593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1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13496131" y="45593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1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9178131" y="54229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21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10041731" y="54229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80D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10905331" y="54229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0802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768931" y="54229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102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12632531" y="54229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21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13496131" y="54229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102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9178131" y="62865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72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10041731" y="62865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0802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10905331" y="62865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80D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11768931" y="62865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B2C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12632531" y="62865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4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13496131" y="62865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B2C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9178131" y="71501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4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041731" y="71501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102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905331" y="71501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0501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11768931" y="71501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4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12632531" y="71501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4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13496131" y="71501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4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9178131" y="80137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21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10041731" y="80137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905331" y="80137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11768931" y="80137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B2C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632531" y="80137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21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496131" y="80137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0" y="0"/>
                  </a:moveTo>
                  <a:lnTo>
                    <a:pt x="863600" y="0"/>
                  </a:lnTo>
                  <a:lnTo>
                    <a:pt x="863600" y="863600"/>
                  </a:lnTo>
                  <a:lnTo>
                    <a:pt x="0" y="863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B2C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9178131" y="1955800"/>
              <a:ext cx="0" cy="6934200"/>
            </a:xfrm>
            <a:custGeom>
              <a:avLst/>
              <a:gdLst/>
              <a:ahLst/>
              <a:cxnLst/>
              <a:rect l="l" t="t" r="r" b="b"/>
              <a:pathLst>
                <a:path h="6934200">
                  <a:moveTo>
                    <a:pt x="0" y="0"/>
                  </a:moveTo>
                  <a:lnTo>
                    <a:pt x="0" y="693420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359731" y="1955800"/>
              <a:ext cx="0" cy="6934200"/>
            </a:xfrm>
            <a:custGeom>
              <a:avLst/>
              <a:gdLst/>
              <a:ahLst/>
              <a:cxnLst/>
              <a:rect l="l" t="t" r="r" b="b"/>
              <a:pathLst>
                <a:path h="6934200">
                  <a:moveTo>
                    <a:pt x="0" y="0"/>
                  </a:moveTo>
                  <a:lnTo>
                    <a:pt x="0" y="693420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9165431" y="1968500"/>
              <a:ext cx="5207000" cy="0"/>
            </a:xfrm>
            <a:custGeom>
              <a:avLst/>
              <a:gdLst/>
              <a:ahLst/>
              <a:cxnLst/>
              <a:rect l="l" t="t" r="r" b="b"/>
              <a:pathLst>
                <a:path w="5207000">
                  <a:moveTo>
                    <a:pt x="0" y="0"/>
                  </a:moveTo>
                  <a:lnTo>
                    <a:pt x="520700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9165431" y="8877300"/>
              <a:ext cx="5207000" cy="0"/>
            </a:xfrm>
            <a:custGeom>
              <a:avLst/>
              <a:gdLst/>
              <a:ahLst/>
              <a:cxnLst/>
              <a:rect l="l" t="t" r="r" b="b"/>
              <a:pathLst>
                <a:path w="5207000">
                  <a:moveTo>
                    <a:pt x="0" y="0"/>
                  </a:moveTo>
                  <a:lnTo>
                    <a:pt x="520700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encode using two keys: heatmap</a:t>
            </a:r>
          </a:p>
          <a:p>
            <a:pPr lvl="1"/>
            <a:r>
              <a:rPr lang="en-US"/>
              <a:t>uses heatmap representation</a:t>
            </a:r>
          </a:p>
          <a:p>
            <a:pPr lvl="2"/>
            <a:r>
              <a:rPr lang="en-US"/>
              <a:t>matrix layout using keys</a:t>
            </a:r>
          </a:p>
          <a:p>
            <a:pPr lvl="2"/>
            <a:r>
              <a:rPr lang="en-US"/>
              <a:t>encode values with color</a:t>
            </a:r>
          </a:p>
          <a:p>
            <a:pPr lvl="1"/>
            <a:r>
              <a:rPr lang="en-US"/>
              <a:t>often augmented with clustering</a:t>
            </a:r>
            <a:endParaRPr lang="en-US" dirty="0"/>
          </a:p>
        </p:txBody>
      </p:sp>
      <p:sp>
        <p:nvSpPr>
          <p:cNvPr id="128" name="Content Placeholder 12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86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107517" y="0"/>
            <a:ext cx="375729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/>
            <a:r>
              <a:rPr sz="6000" spc="-135" dirty="0">
                <a:solidFill>
                  <a:srgbClr val="FF0000"/>
                </a:solidFill>
                <a:latin typeface="Lucida Sans"/>
                <a:cs typeface="Lucida Sans"/>
              </a:rPr>
              <a:t>ys:</a:t>
            </a:r>
            <a:r>
              <a:rPr sz="6000" spc="-285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6000" spc="-75" dirty="0">
                <a:solidFill>
                  <a:srgbClr val="FF0000"/>
                </a:solidFill>
                <a:latin typeface="Lucida Sans"/>
                <a:cs typeface="Lucida Sans"/>
              </a:rPr>
              <a:t>heatm</a:t>
            </a:r>
            <a:endParaRPr sz="6000">
              <a:solidFill>
                <a:srgbClr val="FF0000"/>
              </a:solidFill>
              <a:latin typeface="Lucida Sans"/>
              <a:cs typeface="Lucida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07516" y="0"/>
            <a:ext cx="3756914" cy="97536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encode using two keys: heatmap</a:t>
            </a:r>
          </a:p>
          <a:p>
            <a:pPr lvl="1"/>
            <a:r>
              <a:rPr lang="en-US"/>
              <a:t>uses heatmap representation</a:t>
            </a:r>
          </a:p>
          <a:p>
            <a:pPr lvl="2"/>
            <a:r>
              <a:rPr lang="en-US"/>
              <a:t>matrix layout using keys</a:t>
            </a:r>
          </a:p>
          <a:p>
            <a:pPr lvl="2"/>
            <a:r>
              <a:rPr lang="en-US"/>
              <a:t>encode values with color</a:t>
            </a:r>
          </a:p>
          <a:p>
            <a:pPr lvl="1"/>
            <a:r>
              <a:rPr lang="en-US"/>
              <a:t>often augmented with clustering</a:t>
            </a:r>
          </a:p>
          <a:p>
            <a:pPr lvl="1"/>
            <a:r>
              <a:rPr lang="en-US"/>
              <a:t>here, used on genomic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/>
              <a:t>Eisen 1998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971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Multiple attributes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1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298281" y="2654300"/>
            <a:ext cx="6743700" cy="61976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encode using scatterplots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87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964781" y="2571750"/>
            <a:ext cx="9410700" cy="63627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Encode using stacked bar chart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37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99481" y="1699203"/>
            <a:ext cx="12941300" cy="8054397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align using multiple keys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77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Challenge</a:t>
            </a:r>
          </a:p>
          <a:p>
            <a:pPr lvl="1"/>
            <a:r>
              <a:rPr lang="en-US"/>
              <a:t>rankings based on single attribute are trivial to display</a:t>
            </a:r>
          </a:p>
          <a:p>
            <a:pPr lvl="1"/>
            <a:r>
              <a:rPr lang="en-US"/>
              <a:t>when based on multiple attributes:</a:t>
            </a:r>
          </a:p>
          <a:p>
            <a:pPr lvl="2"/>
            <a:r>
              <a:rPr lang="en-US"/>
              <a:t>not clear how attributes contribute to ranking</a:t>
            </a:r>
          </a:p>
          <a:p>
            <a:pPr lvl="2"/>
            <a:r>
              <a:rPr lang="en-US"/>
              <a:t>not clear how changes to multiple attributes will affect ranking</a:t>
            </a:r>
          </a:p>
          <a:p>
            <a:pPr lvl="1"/>
            <a:r>
              <a:rPr lang="en-US"/>
              <a:t>different contexts/people/situations will rank on multiple attributes differently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68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6781" y="9327691"/>
            <a:ext cx="254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41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3" name="object 3">
            <a:hlinkClick r:id="rId3"/>
          </p:cNvPr>
          <p:cNvSpPr/>
          <p:nvPr/>
        </p:nvSpPr>
        <p:spPr>
          <a:xfrm>
            <a:off x="2173376" y="1212850"/>
            <a:ext cx="12999155" cy="73152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7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4731" y="3387463"/>
            <a:ext cx="12750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0645" algn="r"/>
            <a:r>
              <a:rPr sz="2400" spc="-15" dirty="0">
                <a:latin typeface="Gill Sans MT"/>
                <a:cs typeface="Gill Sans MT"/>
              </a:rPr>
              <a:t>By</a:t>
            </a:r>
            <a:r>
              <a:rPr sz="2400" spc="-70" dirty="0">
                <a:latin typeface="Gill Sans MT"/>
                <a:cs typeface="Gill Sans MT"/>
              </a:rPr>
              <a:t>r</a:t>
            </a:r>
            <a:r>
              <a:rPr sz="2400" spc="-15" dirty="0">
                <a:latin typeface="Gill Sans MT"/>
                <a:cs typeface="Gill Sans MT"/>
              </a:rPr>
              <a:t>o</a:t>
            </a:r>
            <a:r>
              <a:rPr sz="2400" dirty="0">
                <a:latin typeface="Gill Sans MT"/>
                <a:cs typeface="Gill Sans MT"/>
              </a:rPr>
              <a:t>n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2008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731" y="3387464"/>
            <a:ext cx="12750800" cy="6366137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critique: what do you think?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5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2253408" y="2641783"/>
            <a:ext cx="7788323" cy="7111815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2700000">
            <a:off x="5623251" y="5215408"/>
            <a:ext cx="6487142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304"/>
              </a:lnSpc>
            </a:pPr>
            <a:r>
              <a:rPr sz="2800" spc="-120" dirty="0">
                <a:latin typeface="Arial"/>
                <a:cs typeface="Arial"/>
              </a:rPr>
              <a:t>nine </a:t>
            </a:r>
            <a:r>
              <a:rPr sz="2800" spc="-110" dirty="0">
                <a:latin typeface="Arial"/>
                <a:cs typeface="Arial"/>
              </a:rPr>
              <a:t>cha</a:t>
            </a:r>
            <a:r>
              <a:rPr sz="2800" spc="-130" dirty="0">
                <a:latin typeface="Arial"/>
                <a:cs typeface="Arial"/>
              </a:rPr>
              <a:t>r</a:t>
            </a:r>
            <a:r>
              <a:rPr sz="2800" spc="-75" dirty="0">
                <a:latin typeface="Arial"/>
                <a:cs typeface="Arial"/>
              </a:rPr>
              <a:t>ac</a:t>
            </a:r>
            <a:r>
              <a:rPr sz="2800" spc="-80" dirty="0">
                <a:latin typeface="Arial"/>
                <a:cs typeface="Arial"/>
              </a:rPr>
              <a:t>t</a:t>
            </a:r>
            <a:r>
              <a:rPr sz="2800" spc="-90" dirty="0">
                <a:latin typeface="Arial"/>
                <a:cs typeface="Arial"/>
              </a:rPr>
              <a:t>eristic</a:t>
            </a:r>
            <a:r>
              <a:rPr lang="en-US" sz="2800" spc="-90" dirty="0">
                <a:latin typeface="Arial"/>
                <a:cs typeface="Arial"/>
              </a:rPr>
              <a:t>s </a:t>
            </a:r>
            <a:r>
              <a:rPr lang="en-US" sz="2800" spc="-85" dirty="0">
                <a:latin typeface="Arial"/>
                <a:cs typeface="Arial"/>
              </a:rPr>
              <a:t>of </a:t>
            </a:r>
            <a:r>
              <a:rPr lang="en-US" sz="2800" spc="-120" dirty="0">
                <a:latin typeface="Arial"/>
                <a:cs typeface="Arial"/>
              </a:rPr>
              <a:t>Abalone </a:t>
            </a:r>
            <a:r>
              <a:rPr lang="en-US" sz="2800" spc="-150" dirty="0">
                <a:latin typeface="Arial"/>
                <a:cs typeface="Arial"/>
              </a:rPr>
              <a:t>(sea </a:t>
            </a:r>
            <a:r>
              <a:rPr lang="en-US" sz="2800" spc="-140" dirty="0">
                <a:latin typeface="Arial"/>
                <a:cs typeface="Arial"/>
              </a:rPr>
              <a:t>snails)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SPLOMs: scatterplot matrices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7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790031" y="2387263"/>
            <a:ext cx="11760200" cy="326389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0406" y="5572856"/>
            <a:ext cx="2329606" cy="3540718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75052" y="5686987"/>
            <a:ext cx="2484714" cy="2342221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89078" y="5546539"/>
            <a:ext cx="2329606" cy="1612804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9389" y="5598348"/>
            <a:ext cx="1962442" cy="3043318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dataset types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02731" y="2362200"/>
            <a:ext cx="2362200" cy="678180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41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parallel coordinates</a:t>
            </a:r>
          </a:p>
          <a:p>
            <a:pPr lvl="1"/>
            <a:r>
              <a:rPr lang="en-US" u="sng" dirty="0"/>
              <a:t>scatterplot limitation</a:t>
            </a:r>
            <a:r>
              <a:rPr lang="en-US" dirty="0"/>
              <a:t>: visual representation with orthogonal axes</a:t>
            </a:r>
          </a:p>
          <a:p>
            <a:pPr lvl="2"/>
            <a:r>
              <a:rPr lang="en-US" dirty="0"/>
              <a:t>can show only two attributes with spatial position channel</a:t>
            </a:r>
          </a:p>
          <a:p>
            <a:pPr lvl="1"/>
            <a:r>
              <a:rPr lang="en-US" u="sng" dirty="0"/>
              <a:t>alternative</a:t>
            </a:r>
            <a:r>
              <a:rPr lang="en-US" dirty="0"/>
              <a:t>: line up axes in parallel to show many attributes with position</a:t>
            </a:r>
          </a:p>
          <a:p>
            <a:pPr lvl="2"/>
            <a:r>
              <a:rPr lang="en-US" dirty="0"/>
              <a:t>item encoded with a line with n segments</a:t>
            </a:r>
          </a:p>
          <a:p>
            <a:pPr lvl="1"/>
            <a:r>
              <a:rPr lang="en-US" dirty="0"/>
              <a:t>n is the number of attributes shown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9338348" y="205068"/>
            <a:ext cx="7807566" cy="4353975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/>
          <p:cNvSpPr>
            <a:spLocks noChangeAspect="1"/>
          </p:cNvSpPr>
          <p:nvPr/>
        </p:nvSpPr>
        <p:spPr>
          <a:xfrm>
            <a:off x="9338612" y="3505200"/>
            <a:ext cx="3657600" cy="4972856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5385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2701131" y="2946400"/>
            <a:ext cx="11493500" cy="62738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parallel coordinates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pc="-15" dirty="0" err="1">
                <a:latin typeface="Gill Sans MT"/>
                <a:cs typeface="Gill Sans MT"/>
              </a:rPr>
              <a:t>P</a:t>
            </a:r>
            <a:r>
              <a:rPr lang="en-US" spc="-70" dirty="0" err="1">
                <a:latin typeface="Gill Sans MT"/>
                <a:cs typeface="Gill Sans MT"/>
              </a:rPr>
              <a:t>r</a:t>
            </a:r>
            <a:r>
              <a:rPr lang="en-US" spc="-15" dirty="0" err="1">
                <a:latin typeface="Gill Sans MT"/>
                <a:cs typeface="Gill Sans MT"/>
              </a:rPr>
              <a:t>ot</a:t>
            </a:r>
            <a:r>
              <a:rPr lang="en-US" spc="-40" dirty="0" err="1">
                <a:latin typeface="Gill Sans MT"/>
                <a:cs typeface="Gill Sans MT"/>
              </a:rPr>
              <a:t>o</a:t>
            </a:r>
            <a:r>
              <a:rPr lang="en-US" dirty="0" err="1">
                <a:latin typeface="Gill Sans MT"/>
                <a:cs typeface="Gill Sans MT"/>
              </a:rPr>
              <a:t>vi</a:t>
            </a:r>
            <a:r>
              <a:rPr lang="en-US" spc="-10" dirty="0" err="1">
                <a:latin typeface="Gill Sans MT"/>
                <a:cs typeface="Gill Sans MT"/>
              </a:rPr>
              <a:t>s</a:t>
            </a:r>
            <a:endParaRPr lang="en-US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23110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015831" y="3048000"/>
            <a:ext cx="5308600" cy="36576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92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339431" y="2946400"/>
            <a:ext cx="8661400" cy="54483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65631" y="22479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9913" y="2438400"/>
            <a:ext cx="5364480" cy="118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969010" algn="l"/>
                <a:tab pos="2024380" algn="l"/>
                <a:tab pos="3025140" algn="l"/>
                <a:tab pos="3998595" algn="l"/>
              </a:tabLst>
            </a:pPr>
            <a:r>
              <a:rPr sz="3600" spc="-20" dirty="0">
                <a:latin typeface="Georgia"/>
                <a:cs typeface="Georgia"/>
              </a:rPr>
              <a:t>V1</a:t>
            </a:r>
            <a:r>
              <a:rPr lang="en-US" sz="3600" spc="-20" dirty="0">
                <a:latin typeface="Georgia"/>
                <a:cs typeface="Georgia"/>
              </a:rPr>
              <a:t>	</a:t>
            </a:r>
            <a:r>
              <a:rPr sz="3600" spc="-25" dirty="0">
                <a:latin typeface="Georgia"/>
                <a:cs typeface="Georgia"/>
              </a:rPr>
              <a:t>V2</a:t>
            </a:r>
            <a:r>
              <a:rPr lang="en-US" sz="3600" spc="-25" dirty="0">
                <a:latin typeface="Georgia"/>
                <a:cs typeface="Georgia"/>
              </a:rPr>
              <a:t>	</a:t>
            </a:r>
            <a:r>
              <a:rPr sz="3600" spc="-25" dirty="0">
                <a:latin typeface="Georgia"/>
                <a:cs typeface="Georgia"/>
              </a:rPr>
              <a:t>V3</a:t>
            </a:r>
            <a:r>
              <a:rPr lang="en-US" sz="3600" spc="-25" dirty="0">
                <a:latin typeface="Georgia"/>
                <a:cs typeface="Georgia"/>
              </a:rPr>
              <a:t>	</a:t>
            </a:r>
            <a:r>
              <a:rPr sz="3600" spc="-25" dirty="0">
                <a:latin typeface="Georgia"/>
                <a:cs typeface="Georgia"/>
              </a:rPr>
              <a:t>V4</a:t>
            </a:r>
            <a:r>
              <a:rPr lang="en-US" sz="3600" spc="-25" dirty="0">
                <a:latin typeface="Georgia"/>
                <a:cs typeface="Georgia"/>
              </a:rPr>
              <a:t>	</a:t>
            </a:r>
            <a:r>
              <a:rPr sz="3600" spc="-25" dirty="0">
                <a:latin typeface="Georgia"/>
                <a:cs typeface="Georgia"/>
              </a:rPr>
              <a:t>V5</a:t>
            </a:r>
            <a:endParaRPr sz="3600" dirty="0">
              <a:latin typeface="Georgia"/>
              <a:cs typeface="Georgia"/>
            </a:endParaRPr>
          </a:p>
          <a:p>
            <a:pPr marR="5080" algn="r">
              <a:spcBef>
                <a:spcPts val="580"/>
              </a:spcBef>
            </a:pPr>
            <a:r>
              <a:rPr sz="3600" spc="-25" dirty="0">
                <a:latin typeface="Georgia"/>
                <a:cs typeface="Georgia"/>
              </a:rPr>
              <a:t>D1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90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8631" y="2971800"/>
            <a:ext cx="8788400" cy="54229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65631" y="22479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9913" y="2438400"/>
            <a:ext cx="5393690" cy="11464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969010" algn="l"/>
                <a:tab pos="2024380" algn="l"/>
                <a:tab pos="3025140" algn="l"/>
                <a:tab pos="3998595" algn="l"/>
              </a:tabLst>
            </a:pPr>
            <a:r>
              <a:rPr sz="3600" spc="-20" dirty="0">
                <a:latin typeface="Georgia"/>
                <a:cs typeface="Georgia"/>
              </a:rPr>
              <a:t>V1</a:t>
            </a:r>
            <a:r>
              <a:rPr lang="en-US" sz="3600" spc="-20" dirty="0">
                <a:latin typeface="Georgia"/>
                <a:cs typeface="Georgia"/>
              </a:rPr>
              <a:t> 	</a:t>
            </a:r>
            <a:r>
              <a:rPr sz="3600" spc="-25" dirty="0">
                <a:latin typeface="Georgia"/>
                <a:cs typeface="Georgia"/>
              </a:rPr>
              <a:t>V2</a:t>
            </a:r>
            <a:r>
              <a:rPr lang="en-US" sz="3600" spc="-25" dirty="0">
                <a:latin typeface="Georgia"/>
                <a:cs typeface="Georgia"/>
              </a:rPr>
              <a:t> 	</a:t>
            </a:r>
            <a:r>
              <a:rPr sz="3600" spc="-25" dirty="0">
                <a:latin typeface="Georgia"/>
                <a:cs typeface="Georgia"/>
              </a:rPr>
              <a:t>V3</a:t>
            </a:r>
            <a:r>
              <a:rPr lang="en-US" sz="3600" spc="-25" dirty="0">
                <a:latin typeface="Georgia"/>
                <a:cs typeface="Georgia"/>
              </a:rPr>
              <a:t> 	</a:t>
            </a:r>
            <a:r>
              <a:rPr sz="3600" spc="-25" dirty="0">
                <a:latin typeface="Georgia"/>
                <a:cs typeface="Georgia"/>
              </a:rPr>
              <a:t>V4</a:t>
            </a:r>
            <a:r>
              <a:rPr lang="en-US" sz="3600" spc="-25" dirty="0">
                <a:latin typeface="Georgia"/>
                <a:cs typeface="Georgia"/>
              </a:rPr>
              <a:t> 	</a:t>
            </a:r>
            <a:r>
              <a:rPr sz="3600" spc="-25" dirty="0">
                <a:latin typeface="Georgia"/>
                <a:cs typeface="Georgia"/>
              </a:rPr>
              <a:t>V5</a:t>
            </a:r>
            <a:endParaRPr sz="3600" dirty="0">
              <a:latin typeface="Georgia"/>
              <a:cs typeface="Georgia"/>
            </a:endParaRPr>
          </a:p>
          <a:p>
            <a:pPr marR="5080" algn="r">
              <a:spcBef>
                <a:spcPts val="280"/>
              </a:spcBef>
            </a:pPr>
            <a:r>
              <a:rPr sz="3600" spc="-25" dirty="0">
                <a:latin typeface="Georgia"/>
                <a:cs typeface="Georgia"/>
              </a:rPr>
              <a:t>D2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66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39431" y="2946400"/>
            <a:ext cx="8737600" cy="54229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20431" y="2120900"/>
            <a:ext cx="4838700" cy="863600"/>
          </a:xfrm>
          <a:custGeom>
            <a:avLst/>
            <a:gdLst/>
            <a:ahLst/>
            <a:cxnLst/>
            <a:rect l="l" t="t" r="r" b="b"/>
            <a:pathLst>
              <a:path w="4838700" h="863600">
                <a:moveTo>
                  <a:pt x="0" y="0"/>
                </a:moveTo>
                <a:lnTo>
                  <a:pt x="4838700" y="0"/>
                </a:lnTo>
                <a:lnTo>
                  <a:pt x="4838700" y="863600"/>
                </a:lnTo>
                <a:lnTo>
                  <a:pt x="0" y="863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65631" y="22479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59913" y="2438400"/>
            <a:ext cx="5392420" cy="11464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969010" algn="l"/>
                <a:tab pos="2024380" algn="l"/>
                <a:tab pos="3025140" algn="l"/>
                <a:tab pos="3998595" algn="l"/>
              </a:tabLst>
            </a:pPr>
            <a:r>
              <a:rPr sz="3600" spc="-20" dirty="0">
                <a:latin typeface="Georgia"/>
                <a:cs typeface="Georgia"/>
              </a:rPr>
              <a:t>V1</a:t>
            </a:r>
            <a:r>
              <a:rPr lang="en-US" sz="3600" spc="-20" dirty="0">
                <a:latin typeface="Georgia"/>
                <a:cs typeface="Georgia"/>
              </a:rPr>
              <a:t> 	</a:t>
            </a:r>
            <a:r>
              <a:rPr sz="3600" spc="-25" dirty="0">
                <a:latin typeface="Georgia"/>
                <a:cs typeface="Georgia"/>
              </a:rPr>
              <a:t>V2</a:t>
            </a:r>
            <a:r>
              <a:rPr lang="en-US" sz="3600" spc="-25" dirty="0">
                <a:latin typeface="Georgia"/>
                <a:cs typeface="Georgia"/>
              </a:rPr>
              <a:t> 	</a:t>
            </a:r>
            <a:r>
              <a:rPr sz="3600" spc="-25" dirty="0">
                <a:latin typeface="Georgia"/>
                <a:cs typeface="Georgia"/>
              </a:rPr>
              <a:t>V3</a:t>
            </a:r>
            <a:r>
              <a:rPr lang="en-US" sz="3600" spc="-25" dirty="0">
                <a:latin typeface="Georgia"/>
                <a:cs typeface="Georgia"/>
              </a:rPr>
              <a:t> 	</a:t>
            </a:r>
            <a:r>
              <a:rPr sz="3600" spc="-25" dirty="0">
                <a:latin typeface="Georgia"/>
                <a:cs typeface="Georgia"/>
              </a:rPr>
              <a:t>V4</a:t>
            </a:r>
            <a:r>
              <a:rPr lang="en-US" sz="3600" spc="-25" dirty="0">
                <a:latin typeface="Georgia"/>
                <a:cs typeface="Georgia"/>
              </a:rPr>
              <a:t> 	</a:t>
            </a:r>
            <a:r>
              <a:rPr sz="3600" spc="-25" dirty="0">
                <a:latin typeface="Georgia"/>
                <a:cs typeface="Georgia"/>
              </a:rPr>
              <a:t>V5</a:t>
            </a:r>
            <a:endParaRPr sz="3600" dirty="0">
              <a:latin typeface="Georgia"/>
              <a:cs typeface="Georgia"/>
            </a:endParaRPr>
          </a:p>
          <a:p>
            <a:pPr marR="5080" algn="r">
              <a:spcBef>
                <a:spcPts val="280"/>
              </a:spcBef>
            </a:pPr>
            <a:r>
              <a:rPr sz="3600" spc="-25" dirty="0">
                <a:latin typeface="Georgia"/>
                <a:cs typeface="Georgia"/>
              </a:rPr>
              <a:t>D3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85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597231" y="1517650"/>
            <a:ext cx="6997700" cy="67183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PARALLEL COORDINATES TASK</a:t>
            </a:r>
          </a:p>
          <a:p>
            <a:pPr lvl="1"/>
            <a:r>
              <a:rPr lang="en-US" dirty="0"/>
              <a:t>show correlation</a:t>
            </a:r>
          </a:p>
          <a:p>
            <a:pPr lvl="2"/>
            <a:r>
              <a:rPr lang="en-US" u="sng" dirty="0"/>
              <a:t>positive correlation</a:t>
            </a:r>
            <a:r>
              <a:rPr lang="en-US" dirty="0"/>
              <a:t>: straight lines</a:t>
            </a:r>
          </a:p>
          <a:p>
            <a:pPr lvl="2"/>
            <a:r>
              <a:rPr lang="en-US" u="sng" dirty="0"/>
              <a:t>negative correlation</a:t>
            </a:r>
            <a:r>
              <a:rPr lang="en-US" dirty="0"/>
              <a:t>: lines cross at a single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hu-HU"/>
              <a:t>Wegman 1990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43812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232231" y="1517650"/>
            <a:ext cx="6667500" cy="67183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PARALLEL COORDINATES TASK</a:t>
            </a:r>
          </a:p>
          <a:p>
            <a:pPr lvl="1"/>
            <a:r>
              <a:rPr lang="en-US"/>
              <a:t>do you see any correlations?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/>
              <a:t>Fua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3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PARALLEL COORDINATES TASK</a:t>
            </a:r>
          </a:p>
          <a:p>
            <a:pPr lvl="1"/>
            <a:r>
              <a:rPr lang="en-US"/>
              <a:t>visible patterns only between neighboring axis pairs</a:t>
            </a:r>
          </a:p>
          <a:p>
            <a:pPr lvl="1"/>
            <a:r>
              <a:rPr lang="en-US"/>
              <a:t>how to pick axis order?</a:t>
            </a:r>
          </a:p>
          <a:p>
            <a:pPr lvl="2"/>
            <a:r>
              <a:rPr lang="en-US"/>
              <a:t>usual solution: reorderable axes, interactive exploration</a:t>
            </a:r>
          </a:p>
          <a:p>
            <a:pPr lvl="3"/>
            <a:r>
              <a:rPr lang="en-US"/>
              <a:t>same weakness as many other techniques</a:t>
            </a:r>
          </a:p>
          <a:p>
            <a:pPr lvl="3"/>
            <a:r>
              <a:rPr lang="en-US"/>
              <a:t>downside: human-powered search</a:t>
            </a:r>
          </a:p>
          <a:p>
            <a:pPr lvl="2"/>
            <a:r>
              <a:rPr lang="en-US"/>
              <a:t>not directly addressed in HPC paper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/>
              <a:t>Fua 1999</a:t>
            </a:r>
            <a:endParaRPr lang="en-US" dirty="0"/>
          </a:p>
        </p:txBody>
      </p:sp>
      <p:sp>
        <p:nvSpPr>
          <p:cNvPr id="7" name="object 3"/>
          <p:cNvSpPr/>
          <p:nvPr/>
        </p:nvSpPr>
        <p:spPr>
          <a:xfrm>
            <a:off x="10232231" y="1517650"/>
            <a:ext cx="6667500" cy="67183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3055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6781" y="9327691"/>
            <a:ext cx="254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55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3" name="object 3">
            <a:hlinkClick r:id="rId3"/>
          </p:cNvPr>
          <p:cNvSpPr/>
          <p:nvPr/>
        </p:nvSpPr>
        <p:spPr>
          <a:xfrm>
            <a:off x="2167731" y="114300"/>
            <a:ext cx="13004800" cy="96393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49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Screen Shot 2015-09-30 at 10.10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86" y="738384"/>
            <a:ext cx="10590490" cy="8276833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97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7731" y="1409700"/>
            <a:ext cx="13004800" cy="83439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32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68263" y="152400"/>
            <a:ext cx="4572000" cy="45720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41731" y="4987548"/>
            <a:ext cx="4323284" cy="4766052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HIERARCHICAL PARALLEL COORDINATES</a:t>
            </a:r>
          </a:p>
          <a:p>
            <a:pPr lvl="1"/>
            <a:r>
              <a:rPr lang="en-US"/>
              <a:t>goal: scale up parallel coordinates to large datasets</a:t>
            </a:r>
          </a:p>
          <a:p>
            <a:pPr lvl="1"/>
            <a:r>
              <a:rPr lang="en-US"/>
              <a:t>challenge: overplotting/occlusion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/>
              <a:t>Fua 1999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02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0219531" y="1314450"/>
            <a:ext cx="6375400" cy="71247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HPC: ENCODING DERIVED DATA</a:t>
            </a:r>
          </a:p>
          <a:p>
            <a:pPr lvl="1"/>
            <a:r>
              <a:rPr lang="en-US"/>
              <a:t>visual representation: variable-width opacity bands</a:t>
            </a:r>
          </a:p>
          <a:p>
            <a:pPr lvl="2"/>
            <a:r>
              <a:rPr lang="en-US"/>
              <a:t>show whole cluster, not just single item</a:t>
            </a:r>
          </a:p>
          <a:p>
            <a:pPr lvl="2"/>
            <a:r>
              <a:rPr lang="en-US"/>
              <a:t>min / max: spatial position</a:t>
            </a:r>
          </a:p>
          <a:p>
            <a:pPr lvl="2"/>
            <a:r>
              <a:rPr lang="en-US"/>
              <a:t>cluster density: transparency</a:t>
            </a:r>
          </a:p>
          <a:p>
            <a:pPr lvl="2"/>
            <a:r>
              <a:rPr lang="en-US"/>
              <a:t>mean: opaque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/>
              <a:t>Fua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552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8212931" y="1752600"/>
            <a:ext cx="8534400" cy="572879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330" dirty="0">
                <a:latin typeface="Lucida Sans"/>
                <a:cs typeface="Lucida Sans"/>
              </a:rPr>
              <a:t>HPC:</a:t>
            </a:r>
            <a:r>
              <a:rPr lang="en-US" spc="-385" dirty="0">
                <a:latin typeface="Lucida Sans"/>
                <a:cs typeface="Lucida Sans"/>
              </a:rPr>
              <a:t> </a:t>
            </a:r>
            <a:r>
              <a:rPr lang="en-US" spc="360" dirty="0">
                <a:latin typeface="Lucida Sans"/>
                <a:cs typeface="Lucida Sans"/>
              </a:rPr>
              <a:t>INTER</a:t>
            </a:r>
            <a:r>
              <a:rPr lang="en-US" spc="345" dirty="0">
                <a:latin typeface="Lucida Sans"/>
                <a:cs typeface="Lucida Sans"/>
              </a:rPr>
              <a:t>A</a:t>
            </a:r>
            <a:r>
              <a:rPr lang="en-US" spc="340" dirty="0">
                <a:latin typeface="Lucida Sans"/>
                <a:cs typeface="Lucida Sans"/>
              </a:rPr>
              <a:t>CTI</a:t>
            </a:r>
            <a:r>
              <a:rPr lang="en-US" spc="440" dirty="0">
                <a:latin typeface="Lucida Sans"/>
                <a:cs typeface="Lucida Sans"/>
              </a:rPr>
              <a:t>N</a:t>
            </a:r>
            <a:r>
              <a:rPr lang="en-US" spc="204" dirty="0">
                <a:latin typeface="Lucida Sans"/>
                <a:cs typeface="Lucida Sans"/>
              </a:rPr>
              <a:t>G</a:t>
            </a:r>
            <a:r>
              <a:rPr lang="en-US" spc="-385" dirty="0">
                <a:latin typeface="Lucida Sans"/>
                <a:cs typeface="Lucida Sans"/>
              </a:rPr>
              <a:t> </a:t>
            </a:r>
            <a:r>
              <a:rPr lang="en-US" spc="545" dirty="0">
                <a:latin typeface="Lucida Sans"/>
                <a:cs typeface="Lucida Sans"/>
              </a:rPr>
              <a:t>WITH</a:t>
            </a:r>
            <a:r>
              <a:rPr lang="en-US" spc="275" dirty="0">
                <a:latin typeface="Lucida Sans"/>
                <a:cs typeface="Lucida Sans"/>
              </a:rPr>
              <a:t> </a:t>
            </a:r>
            <a:r>
              <a:rPr lang="en-US" spc="125" dirty="0">
                <a:latin typeface="Lucida Sans"/>
                <a:cs typeface="Lucida Sans"/>
              </a:rPr>
              <a:t>D</a:t>
            </a:r>
            <a:r>
              <a:rPr lang="en-US" spc="405" dirty="0">
                <a:latin typeface="Lucida Sans"/>
                <a:cs typeface="Lucida Sans"/>
              </a:rPr>
              <a:t>E</a:t>
            </a:r>
            <a:r>
              <a:rPr lang="en-US" spc="445" dirty="0">
                <a:latin typeface="Lucida Sans"/>
                <a:cs typeface="Lucida Sans"/>
              </a:rPr>
              <a:t>R</a:t>
            </a:r>
            <a:r>
              <a:rPr lang="en-US" spc="385" dirty="0">
                <a:latin typeface="Lucida Sans"/>
                <a:cs typeface="Lucida Sans"/>
              </a:rPr>
              <a:t>IVED</a:t>
            </a:r>
            <a:r>
              <a:rPr lang="en-US" spc="-385" dirty="0">
                <a:latin typeface="Lucida Sans"/>
                <a:cs typeface="Lucida Sans"/>
              </a:rPr>
              <a:t> </a:t>
            </a:r>
            <a:r>
              <a:rPr lang="en-US" spc="80" dirty="0">
                <a:latin typeface="Lucida Sans"/>
                <a:cs typeface="Lucida Sans"/>
              </a:rPr>
              <a:t>D</a:t>
            </a:r>
            <a:r>
              <a:rPr lang="en-US" spc="-130" dirty="0">
                <a:latin typeface="Lucida Sans"/>
                <a:cs typeface="Lucida Sans"/>
              </a:rPr>
              <a:t>A</a:t>
            </a:r>
            <a:r>
              <a:rPr lang="en-US" spc="-110" dirty="0">
                <a:latin typeface="Lucida Sans"/>
                <a:cs typeface="Lucida Sans"/>
              </a:rPr>
              <a:t>T</a:t>
            </a:r>
            <a:r>
              <a:rPr lang="en-US" spc="160" dirty="0">
                <a:latin typeface="Lucida Sans"/>
                <a:cs typeface="Lucida Sans"/>
              </a:rPr>
              <a:t>A</a:t>
            </a:r>
          </a:p>
          <a:p>
            <a:pPr lvl="1"/>
            <a:r>
              <a:rPr lang="en-US" sz="4862" spc="-5" dirty="0">
                <a:latin typeface="Gill Sans MT"/>
                <a:cs typeface="Gill Sans MT"/>
              </a:rPr>
              <a:t>i</a:t>
            </a:r>
            <a:r>
              <a:rPr lang="en-US" sz="4862" dirty="0">
                <a:latin typeface="Gill Sans MT"/>
                <a:cs typeface="Gill Sans MT"/>
              </a:rPr>
              <a:t>nteract</a:t>
            </a:r>
            <a:r>
              <a:rPr lang="en-US" sz="4862" spc="-5" dirty="0">
                <a:latin typeface="Gill Sans MT"/>
                <a:cs typeface="Gill Sans MT"/>
              </a:rPr>
              <a:t>i</a:t>
            </a:r>
            <a:r>
              <a:rPr lang="en-US" sz="4862" spc="-75" dirty="0">
                <a:latin typeface="Gill Sans MT"/>
                <a:cs typeface="Gill Sans MT"/>
              </a:rPr>
              <a:t>v</a:t>
            </a:r>
            <a:r>
              <a:rPr lang="en-US" sz="4862" dirty="0">
                <a:latin typeface="Gill Sans MT"/>
                <a:cs typeface="Gill Sans MT"/>
              </a:rPr>
              <a:t>e</a:t>
            </a:r>
            <a:r>
              <a:rPr lang="en-US" sz="4862" spc="-40" dirty="0">
                <a:latin typeface="Gill Sans MT"/>
                <a:cs typeface="Gill Sans MT"/>
              </a:rPr>
              <a:t>l</a:t>
            </a:r>
            <a:r>
              <a:rPr lang="en-US" sz="4862" dirty="0">
                <a:latin typeface="Gill Sans MT"/>
                <a:cs typeface="Gill Sans MT"/>
              </a:rPr>
              <a:t>y change </a:t>
            </a:r>
            <a:r>
              <a:rPr lang="en-US" sz="4862" spc="-5" dirty="0">
                <a:latin typeface="Gill Sans MT"/>
                <a:cs typeface="Gill Sans MT"/>
              </a:rPr>
              <a:t>l</a:t>
            </a:r>
            <a:r>
              <a:rPr lang="en-US" sz="4862" spc="-55" dirty="0">
                <a:latin typeface="Gill Sans MT"/>
                <a:cs typeface="Gill Sans MT"/>
              </a:rPr>
              <a:t>e</a:t>
            </a:r>
            <a:r>
              <a:rPr lang="en-US" sz="4862" spc="-75" dirty="0">
                <a:latin typeface="Gill Sans MT"/>
                <a:cs typeface="Gill Sans MT"/>
              </a:rPr>
              <a:t>v</a:t>
            </a:r>
            <a:r>
              <a:rPr lang="en-US" sz="4862" dirty="0">
                <a:latin typeface="Gill Sans MT"/>
                <a:cs typeface="Gill Sans MT"/>
              </a:rPr>
              <a:t>el of deta</a:t>
            </a:r>
            <a:r>
              <a:rPr lang="en-US" sz="4862" spc="-5" dirty="0">
                <a:latin typeface="Gill Sans MT"/>
                <a:cs typeface="Gill Sans MT"/>
              </a:rPr>
              <a:t>i</a:t>
            </a:r>
            <a:r>
              <a:rPr lang="en-US" sz="4862" dirty="0">
                <a:latin typeface="Gill Sans MT"/>
                <a:cs typeface="Gill Sans MT"/>
              </a:rPr>
              <a:t>l to n</a:t>
            </a:r>
            <a:r>
              <a:rPr lang="en-US" sz="4862" spc="-130" dirty="0">
                <a:latin typeface="Gill Sans MT"/>
                <a:cs typeface="Gill Sans MT"/>
              </a:rPr>
              <a:t>a</a:t>
            </a:r>
            <a:r>
              <a:rPr lang="en-US" sz="4862" dirty="0">
                <a:latin typeface="Gill Sans MT"/>
                <a:cs typeface="Gill Sans MT"/>
              </a:rPr>
              <a:t>v</a:t>
            </a:r>
            <a:r>
              <a:rPr lang="en-US" sz="4862" spc="-5" dirty="0">
                <a:latin typeface="Gill Sans MT"/>
                <a:cs typeface="Gill Sans MT"/>
              </a:rPr>
              <a:t>i</a:t>
            </a:r>
            <a:r>
              <a:rPr lang="en-US" sz="4862" dirty="0">
                <a:latin typeface="Gill Sans MT"/>
                <a:cs typeface="Gill Sans MT"/>
              </a:rPr>
              <a:t>gate c</a:t>
            </a:r>
            <a:r>
              <a:rPr lang="en-US" sz="4862" spc="-5" dirty="0">
                <a:latin typeface="Gill Sans MT"/>
                <a:cs typeface="Gill Sans MT"/>
              </a:rPr>
              <a:t>l</a:t>
            </a:r>
            <a:r>
              <a:rPr lang="en-US" sz="4862" dirty="0">
                <a:latin typeface="Gill Sans MT"/>
                <a:cs typeface="Gill Sans MT"/>
              </a:rPr>
              <a:t>uster h</a:t>
            </a:r>
            <a:r>
              <a:rPr lang="en-US" sz="4862" spc="-5" dirty="0">
                <a:latin typeface="Gill Sans MT"/>
                <a:cs typeface="Gill Sans MT"/>
              </a:rPr>
              <a:t>i</a:t>
            </a:r>
            <a:r>
              <a:rPr lang="en-US" sz="4862" dirty="0">
                <a:latin typeface="Gill Sans MT"/>
                <a:cs typeface="Gill Sans MT"/>
              </a:rPr>
              <a:t>era</a:t>
            </a:r>
            <a:r>
              <a:rPr lang="en-US" sz="4862" spc="-90" dirty="0">
                <a:latin typeface="Gill Sans MT"/>
                <a:cs typeface="Gill Sans MT"/>
              </a:rPr>
              <a:t>r</a:t>
            </a:r>
            <a:r>
              <a:rPr lang="en-US" sz="4862" dirty="0">
                <a:latin typeface="Gill Sans MT"/>
                <a:cs typeface="Gill Sans MT"/>
              </a:rPr>
              <a:t>c</a:t>
            </a:r>
            <a:r>
              <a:rPr lang="en-US" sz="4862" spc="-130" dirty="0">
                <a:latin typeface="Gill Sans MT"/>
                <a:cs typeface="Gill Sans MT"/>
              </a:rPr>
              <a:t>h</a:t>
            </a:r>
            <a:r>
              <a:rPr lang="en-US" sz="4862" dirty="0">
                <a:latin typeface="Gill Sans MT"/>
                <a:cs typeface="Gill Sans MT"/>
              </a:rPr>
              <a:t>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err="1">
                <a:latin typeface="Gill Sans MT"/>
                <a:cs typeface="Gill Sans MT"/>
              </a:rPr>
              <a:t>F</a:t>
            </a:r>
            <a:r>
              <a:rPr lang="en-US" spc="-15" dirty="0" err="1">
                <a:latin typeface="Gill Sans MT"/>
                <a:cs typeface="Gill Sans MT"/>
              </a:rPr>
              <a:t>ua</a:t>
            </a:r>
            <a:r>
              <a:rPr lang="en-US" spc="-5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1999</a:t>
            </a:r>
          </a:p>
        </p:txBody>
      </p:sp>
    </p:spTree>
    <p:extLst>
      <p:ext uri="{BB962C8B-B14F-4D97-AF65-F5344CB8AC3E}">
        <p14:creationId xmlns:p14="http://schemas.microsoft.com/office/powerpoint/2010/main" val="4280857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DSPCP</a:t>
            </a:r>
          </a:p>
          <a:p>
            <a:pPr lvl="1"/>
            <a:r>
              <a:rPr lang="en-US" dirty="0"/>
              <a:t>Cluster into groups of homogeneous behavior and represent positive and negative correlations directly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Nguyen 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436" t="35938" r="41650" b="21875"/>
          <a:stretch/>
        </p:blipFill>
        <p:spPr>
          <a:xfrm>
            <a:off x="7374731" y="1741714"/>
            <a:ext cx="9753600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00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5326340" y="1852707"/>
            <a:ext cx="6687582" cy="7621493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radial layouts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sng" spc="-5" dirty="0">
                <a:latin typeface="Gill Sans MT"/>
                <a:cs typeface="Gill Sans MT"/>
              </a:rPr>
              <a:t>htt</a:t>
            </a:r>
            <a:r>
              <a:rPr lang="en-US" u="sng" spc="5" dirty="0">
                <a:latin typeface="Gill Sans MT"/>
                <a:cs typeface="Gill Sans MT"/>
              </a:rPr>
              <a:t>p</a:t>
            </a:r>
            <a:r>
              <a:rPr lang="en-US" u="sng" spc="-80" dirty="0">
                <a:latin typeface="Gill Sans MT"/>
                <a:cs typeface="Gill Sans MT"/>
              </a:rPr>
              <a:t>:</a:t>
            </a:r>
            <a:r>
              <a:rPr lang="en-US" u="sng" spc="-5" dirty="0">
                <a:latin typeface="Gill Sans MT"/>
                <a:cs typeface="Gill Sans MT"/>
              </a:rPr>
              <a:t>//</a:t>
            </a:r>
            <a:r>
              <a:rPr lang="en-US" u="sng" spc="-25" dirty="0">
                <a:latin typeface="Gill Sans MT"/>
                <a:cs typeface="Gill Sans MT"/>
              </a:rPr>
              <a:t>b</a:t>
            </a:r>
            <a:r>
              <a:rPr lang="en-US" u="sng" spc="-70" dirty="0">
                <a:latin typeface="Gill Sans MT"/>
                <a:cs typeface="Gill Sans MT"/>
              </a:rPr>
              <a:t>l.</a:t>
            </a:r>
            <a:r>
              <a:rPr lang="en-US" u="sng" spc="-55" dirty="0">
                <a:latin typeface="Gill Sans MT"/>
                <a:cs typeface="Gill Sans MT"/>
              </a:rPr>
              <a:t>ock</a:t>
            </a:r>
            <a:r>
              <a:rPr lang="en-US" u="sng" spc="-75" dirty="0">
                <a:latin typeface="Gill Sans MT"/>
                <a:cs typeface="Gill Sans MT"/>
              </a:rPr>
              <a:t>s.</a:t>
            </a:r>
            <a:r>
              <a:rPr lang="en-US" u="sng" spc="-80" dirty="0">
                <a:latin typeface="Gill Sans MT"/>
                <a:cs typeface="Gill Sans MT"/>
              </a:rPr>
              <a:t>o</a:t>
            </a:r>
            <a:r>
              <a:rPr lang="en-US" u="sng" spc="-20" dirty="0">
                <a:latin typeface="Gill Sans MT"/>
                <a:cs typeface="Gill Sans MT"/>
              </a:rPr>
              <a:t>r</a:t>
            </a:r>
            <a:r>
              <a:rPr lang="en-US" u="sng" spc="-10" dirty="0">
                <a:latin typeface="Gill Sans MT"/>
                <a:cs typeface="Gill Sans MT"/>
              </a:rPr>
              <a:t>g/</a:t>
            </a:r>
            <a:r>
              <a:rPr lang="en-US" u="sng" dirty="0">
                <a:latin typeface="Gill Sans MT"/>
                <a:cs typeface="Gill Sans MT"/>
              </a:rPr>
              <a:t>mb</a:t>
            </a:r>
            <a:r>
              <a:rPr lang="en-US" u="sng" spc="-50" dirty="0">
                <a:latin typeface="Gill Sans MT"/>
                <a:cs typeface="Gill Sans MT"/>
              </a:rPr>
              <a:t>ostock</a:t>
            </a:r>
            <a:r>
              <a:rPr lang="en-US" u="sng" spc="-5" dirty="0">
                <a:latin typeface="Gill Sans MT"/>
                <a:cs typeface="Gill Sans MT"/>
              </a:rPr>
              <a:t>/</a:t>
            </a:r>
            <a:r>
              <a:rPr lang="en-US" u="sng" dirty="0">
                <a:latin typeface="Gill Sans MT"/>
                <a:cs typeface="Gill Sans MT"/>
              </a:rPr>
              <a:t>3888852</a:t>
            </a:r>
            <a:endParaRPr lang="en-US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7184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67731" y="3517900"/>
            <a:ext cx="13004800" cy="44704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radial layouts use polar coordinates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38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" y="1177220"/>
            <a:ext cx="9279730" cy="7399162"/>
          </a:xfrm>
        </p:spPr>
        <p:txBody>
          <a:bodyPr/>
          <a:lstStyle/>
          <a:p>
            <a:r>
              <a:rPr lang="en-US" dirty="0"/>
              <a:t>radar plot &amp; star graph</a:t>
            </a:r>
          </a:p>
          <a:p>
            <a:pPr lvl="1"/>
            <a:r>
              <a:rPr lang="en-US" dirty="0"/>
              <a:t>“parallel” dimensions in polar coordinate space</a:t>
            </a:r>
          </a:p>
          <a:p>
            <a:pPr lvl="1"/>
            <a:r>
              <a:rPr lang="en-US" dirty="0"/>
              <a:t>best if same units apply to each axis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/>
          <p:nvPr/>
        </p:nvSpPr>
        <p:spPr>
          <a:xfrm>
            <a:off x="9892261" y="0"/>
            <a:ext cx="6016870" cy="97536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9814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Critique: What do you think?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http://www.visualcinnamon.com/2013/09/making-d3-radar-chart-look-bit-better.html</a:t>
            </a:r>
            <a:endParaRPr lang="en-US" dirty="0"/>
          </a:p>
        </p:txBody>
      </p:sp>
      <p:pic>
        <p:nvPicPr>
          <p:cNvPr id="1026" name="Picture 2" descr="New-D3-Radar-Ch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447800"/>
            <a:ext cx="10655921" cy="7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363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dense pixel display: </a:t>
            </a:r>
            <a:r>
              <a:rPr lang="en-US" dirty="0" err="1"/>
              <a:t>VisDB</a:t>
            </a:r>
            <a:endParaRPr lang="en-US" dirty="0"/>
          </a:p>
          <a:p>
            <a:pPr lvl="1"/>
            <a:r>
              <a:rPr lang="en-US" dirty="0"/>
              <a:t>represent each data item, or each attribute in an item as a single pixel</a:t>
            </a:r>
          </a:p>
          <a:p>
            <a:pPr lvl="1"/>
            <a:r>
              <a:rPr lang="en-US" dirty="0"/>
              <a:t>can fit as many items on the screen as there are pixels, on the order of millions</a:t>
            </a:r>
          </a:p>
          <a:p>
            <a:pPr lvl="1"/>
            <a:r>
              <a:rPr lang="en-US" dirty="0"/>
              <a:t>relies heavily on color coding</a:t>
            </a:r>
          </a:p>
          <a:p>
            <a:pPr lvl="1"/>
            <a:r>
              <a:rPr lang="en-US" dirty="0"/>
              <a:t>challenge: what’s the layout?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err="1"/>
              <a:t>Keim</a:t>
            </a:r>
            <a:r>
              <a:rPr lang="en-US" dirty="0"/>
              <a:t> 1994</a:t>
            </a:r>
          </a:p>
        </p:txBody>
      </p:sp>
    </p:spTree>
    <p:extLst>
      <p:ext uri="{BB962C8B-B14F-4D97-AF65-F5344CB8AC3E}">
        <p14:creationId xmlns:p14="http://schemas.microsoft.com/office/powerpoint/2010/main" val="4118197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arrange</a:t>
            </a:r>
            <a:r>
              <a:rPr lang="en-US" dirty="0"/>
              <a:t> is the focus of all four design choices for tabular data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66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3033" y="1714501"/>
            <a:ext cx="12989560" cy="6346825"/>
          </a:xfrm>
          <a:custGeom>
            <a:avLst/>
            <a:gdLst/>
            <a:ahLst/>
            <a:cxnLst/>
            <a:rect l="l" t="t" r="r" b="b"/>
            <a:pathLst>
              <a:path w="12989560" h="6346825">
                <a:moveTo>
                  <a:pt x="0" y="6346342"/>
                </a:moveTo>
                <a:lnTo>
                  <a:pt x="12989496" y="6346342"/>
                </a:lnTo>
                <a:lnTo>
                  <a:pt x="12989496" y="0"/>
                </a:lnTo>
                <a:lnTo>
                  <a:pt x="0" y="0"/>
                </a:lnTo>
                <a:lnTo>
                  <a:pt x="0" y="6346342"/>
                </a:lnTo>
                <a:close/>
              </a:path>
            </a:pathLst>
          </a:custGeom>
          <a:solidFill>
            <a:srgbClr val="B3B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55792" y="2363895"/>
            <a:ext cx="6503670" cy="5027930"/>
          </a:xfrm>
          <a:custGeom>
            <a:avLst/>
            <a:gdLst/>
            <a:ahLst/>
            <a:cxnLst/>
            <a:rect l="l" t="t" r="r" b="b"/>
            <a:pathLst>
              <a:path w="6503670" h="5027930">
                <a:moveTo>
                  <a:pt x="0" y="5027715"/>
                </a:moveTo>
                <a:lnTo>
                  <a:pt x="6503610" y="5027715"/>
                </a:lnTo>
                <a:lnTo>
                  <a:pt x="6503610" y="0"/>
                </a:lnTo>
                <a:lnTo>
                  <a:pt x="0" y="0"/>
                </a:lnTo>
                <a:lnTo>
                  <a:pt x="0" y="5027715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55791" y="2363896"/>
            <a:ext cx="6503670" cy="5027930"/>
          </a:xfrm>
          <a:custGeom>
            <a:avLst/>
            <a:gdLst/>
            <a:ahLst/>
            <a:cxnLst/>
            <a:rect l="l" t="t" r="r" b="b"/>
            <a:pathLst>
              <a:path w="6503670" h="5027930">
                <a:moveTo>
                  <a:pt x="0" y="5027715"/>
                </a:moveTo>
                <a:lnTo>
                  <a:pt x="6503611" y="5027715"/>
                </a:lnTo>
                <a:lnTo>
                  <a:pt x="6503611" y="0"/>
                </a:lnTo>
                <a:lnTo>
                  <a:pt x="0" y="0"/>
                </a:lnTo>
                <a:lnTo>
                  <a:pt x="0" y="5027715"/>
                </a:lnTo>
                <a:close/>
              </a:path>
            </a:pathLst>
          </a:custGeom>
          <a:ln w="25039">
            <a:solidFill>
              <a:srgbClr val="00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916" y="5745694"/>
            <a:ext cx="0" cy="1270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0" y="0"/>
                </a:moveTo>
                <a:lnTo>
                  <a:pt x="0" y="1270"/>
                </a:lnTo>
              </a:path>
            </a:pathLst>
          </a:custGeom>
          <a:ln w="3175">
            <a:solidFill>
              <a:srgbClr val="7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1916" y="5746329"/>
            <a:ext cx="1134110" cy="0"/>
          </a:xfrm>
          <a:custGeom>
            <a:avLst/>
            <a:gdLst/>
            <a:ahLst/>
            <a:cxnLst/>
            <a:rect l="l" t="t" r="r" b="b"/>
            <a:pathLst>
              <a:path w="1134110">
                <a:moveTo>
                  <a:pt x="0" y="0"/>
                </a:moveTo>
                <a:lnTo>
                  <a:pt x="1133962" y="0"/>
                </a:lnTo>
              </a:path>
            </a:pathLst>
          </a:custGeom>
          <a:ln w="75165">
            <a:solidFill>
              <a:srgbClr val="7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39769" y="3178185"/>
            <a:ext cx="0" cy="3374390"/>
          </a:xfrm>
          <a:custGeom>
            <a:avLst/>
            <a:gdLst/>
            <a:ahLst/>
            <a:cxnLst/>
            <a:rect l="l" t="t" r="r" b="b"/>
            <a:pathLst>
              <a:path h="3374390">
                <a:moveTo>
                  <a:pt x="0" y="0"/>
                </a:moveTo>
                <a:lnTo>
                  <a:pt x="0" y="3374081"/>
                </a:lnTo>
              </a:path>
            </a:pathLst>
          </a:custGeom>
          <a:ln w="3175">
            <a:solidFill>
              <a:srgbClr val="7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58847" y="3140603"/>
            <a:ext cx="0" cy="3449320"/>
          </a:xfrm>
          <a:custGeom>
            <a:avLst/>
            <a:gdLst/>
            <a:ahLst/>
            <a:cxnLst/>
            <a:rect l="l" t="t" r="r" b="b"/>
            <a:pathLst>
              <a:path h="3449320">
                <a:moveTo>
                  <a:pt x="0" y="3449246"/>
                </a:moveTo>
                <a:lnTo>
                  <a:pt x="0" y="0"/>
                </a:lnTo>
              </a:path>
            </a:pathLst>
          </a:custGeom>
          <a:ln w="75041">
            <a:solidFill>
              <a:srgbClr val="7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81306" y="6589849"/>
            <a:ext cx="4577715" cy="0"/>
          </a:xfrm>
          <a:custGeom>
            <a:avLst/>
            <a:gdLst/>
            <a:ahLst/>
            <a:cxnLst/>
            <a:rect l="l" t="t" r="r" b="b"/>
            <a:pathLst>
              <a:path w="4577715">
                <a:moveTo>
                  <a:pt x="0" y="0"/>
                </a:moveTo>
                <a:lnTo>
                  <a:pt x="4577541" y="0"/>
                </a:lnTo>
              </a:path>
            </a:pathLst>
          </a:custGeom>
          <a:ln w="75165">
            <a:solidFill>
              <a:srgbClr val="7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47899" y="3984123"/>
            <a:ext cx="267335" cy="226060"/>
          </a:xfrm>
          <a:custGeom>
            <a:avLst/>
            <a:gdLst/>
            <a:ahLst/>
            <a:cxnLst/>
            <a:rect l="l" t="t" r="r" b="b"/>
            <a:pathLst>
              <a:path w="267335" h="226060">
                <a:moveTo>
                  <a:pt x="133407" y="0"/>
                </a:moveTo>
                <a:lnTo>
                  <a:pt x="0" y="225494"/>
                </a:lnTo>
                <a:lnTo>
                  <a:pt x="266814" y="225494"/>
                </a:lnTo>
                <a:lnTo>
                  <a:pt x="133407" y="0"/>
                </a:lnTo>
                <a:close/>
              </a:path>
            </a:pathLst>
          </a:custGeom>
          <a:solidFill>
            <a:srgbClr val="7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62227" y="4209618"/>
            <a:ext cx="0" cy="2313940"/>
          </a:xfrm>
          <a:custGeom>
            <a:avLst/>
            <a:gdLst/>
            <a:ahLst/>
            <a:cxnLst/>
            <a:rect l="l" t="t" r="r" b="b"/>
            <a:pathLst>
              <a:path h="2313940">
                <a:moveTo>
                  <a:pt x="0" y="0"/>
                </a:moveTo>
                <a:lnTo>
                  <a:pt x="0" y="2313418"/>
                </a:lnTo>
              </a:path>
            </a:pathLst>
          </a:custGeom>
          <a:ln w="3175">
            <a:solidFill>
              <a:srgbClr val="7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81305" y="4209619"/>
            <a:ext cx="0" cy="2313940"/>
          </a:xfrm>
          <a:custGeom>
            <a:avLst/>
            <a:gdLst/>
            <a:ahLst/>
            <a:cxnLst/>
            <a:rect l="l" t="t" r="r" b="b"/>
            <a:pathLst>
              <a:path h="2313940">
                <a:moveTo>
                  <a:pt x="0" y="2313417"/>
                </a:moveTo>
                <a:lnTo>
                  <a:pt x="0" y="0"/>
                </a:lnTo>
              </a:path>
            </a:pathLst>
          </a:custGeom>
          <a:ln w="75041">
            <a:solidFill>
              <a:srgbClr val="7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07431" y="6447872"/>
            <a:ext cx="225425" cy="267335"/>
          </a:xfrm>
          <a:custGeom>
            <a:avLst/>
            <a:gdLst/>
            <a:ahLst/>
            <a:cxnLst/>
            <a:rect l="l" t="t" r="r" b="b"/>
            <a:pathLst>
              <a:path w="225425" h="267334">
                <a:moveTo>
                  <a:pt x="225125" y="0"/>
                </a:moveTo>
                <a:lnTo>
                  <a:pt x="0" y="133626"/>
                </a:lnTo>
                <a:lnTo>
                  <a:pt x="225125" y="267253"/>
                </a:lnTo>
                <a:lnTo>
                  <a:pt x="225125" y="0"/>
                </a:lnTo>
                <a:close/>
              </a:path>
            </a:pathLst>
          </a:custGeom>
          <a:solidFill>
            <a:srgbClr val="7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32556" y="6581497"/>
            <a:ext cx="375285" cy="0"/>
          </a:xfrm>
          <a:custGeom>
            <a:avLst/>
            <a:gdLst/>
            <a:ahLst/>
            <a:cxnLst/>
            <a:rect l="l" t="t" r="r" b="b"/>
            <a:pathLst>
              <a:path w="375285">
                <a:moveTo>
                  <a:pt x="375208" y="0"/>
                </a:moveTo>
                <a:lnTo>
                  <a:pt x="0" y="0"/>
                </a:lnTo>
              </a:path>
            </a:pathLst>
          </a:custGeom>
          <a:ln w="75165">
            <a:solidFill>
              <a:srgbClr val="7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37825" y="3558187"/>
            <a:ext cx="0" cy="2197100"/>
          </a:xfrm>
          <a:custGeom>
            <a:avLst/>
            <a:gdLst/>
            <a:ahLst/>
            <a:cxnLst/>
            <a:rect l="l" t="t" r="r" b="b"/>
            <a:pathLst>
              <a:path h="2197100">
                <a:moveTo>
                  <a:pt x="0" y="0"/>
                </a:moveTo>
                <a:lnTo>
                  <a:pt x="0" y="2196494"/>
                </a:lnTo>
              </a:path>
            </a:pathLst>
          </a:custGeom>
          <a:ln w="3175">
            <a:solidFill>
              <a:srgbClr val="7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56903" y="3558187"/>
            <a:ext cx="0" cy="2197100"/>
          </a:xfrm>
          <a:custGeom>
            <a:avLst/>
            <a:gdLst/>
            <a:ahLst/>
            <a:cxnLst/>
            <a:rect l="l" t="t" r="r" b="b"/>
            <a:pathLst>
              <a:path h="2197100">
                <a:moveTo>
                  <a:pt x="0" y="2196493"/>
                </a:moveTo>
                <a:lnTo>
                  <a:pt x="0" y="0"/>
                </a:lnTo>
              </a:path>
            </a:pathLst>
          </a:custGeom>
          <a:ln w="75041">
            <a:solidFill>
              <a:srgbClr val="7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65240" y="3557551"/>
            <a:ext cx="0" cy="1270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0" y="0"/>
                </a:moveTo>
                <a:lnTo>
                  <a:pt x="0" y="1270"/>
                </a:lnTo>
              </a:path>
            </a:pathLst>
          </a:custGeom>
          <a:ln w="3175">
            <a:solidFill>
              <a:srgbClr val="7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65240" y="3558187"/>
            <a:ext cx="2943860" cy="0"/>
          </a:xfrm>
          <a:custGeom>
            <a:avLst/>
            <a:gdLst/>
            <a:ahLst/>
            <a:cxnLst/>
            <a:rect l="l" t="t" r="r" b="b"/>
            <a:pathLst>
              <a:path w="2943860">
                <a:moveTo>
                  <a:pt x="0" y="0"/>
                </a:moveTo>
                <a:lnTo>
                  <a:pt x="2943300" y="0"/>
                </a:lnTo>
              </a:path>
            </a:pathLst>
          </a:custGeom>
          <a:ln w="75165">
            <a:solidFill>
              <a:srgbClr val="7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00203" y="3558187"/>
            <a:ext cx="8890" cy="2606040"/>
          </a:xfrm>
          <a:custGeom>
            <a:avLst/>
            <a:gdLst/>
            <a:ahLst/>
            <a:cxnLst/>
            <a:rect l="l" t="t" r="r" b="b"/>
            <a:pathLst>
              <a:path w="8889" h="2606040">
                <a:moveTo>
                  <a:pt x="0" y="2605726"/>
                </a:moveTo>
                <a:lnTo>
                  <a:pt x="8337" y="0"/>
                </a:lnTo>
              </a:path>
            </a:pathLst>
          </a:custGeom>
          <a:ln w="75041">
            <a:solidFill>
              <a:srgbClr val="7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23273" y="6163913"/>
            <a:ext cx="3477260" cy="0"/>
          </a:xfrm>
          <a:custGeom>
            <a:avLst/>
            <a:gdLst/>
            <a:ahLst/>
            <a:cxnLst/>
            <a:rect l="l" t="t" r="r" b="b"/>
            <a:pathLst>
              <a:path w="3477260">
                <a:moveTo>
                  <a:pt x="0" y="0"/>
                </a:moveTo>
                <a:lnTo>
                  <a:pt x="3476930" y="0"/>
                </a:lnTo>
              </a:path>
            </a:pathLst>
          </a:custGeom>
          <a:ln w="75165">
            <a:solidFill>
              <a:srgbClr val="7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06597" y="3140603"/>
            <a:ext cx="0" cy="3023870"/>
          </a:xfrm>
          <a:custGeom>
            <a:avLst/>
            <a:gdLst/>
            <a:ahLst/>
            <a:cxnLst/>
            <a:rect l="l" t="t" r="r" b="b"/>
            <a:pathLst>
              <a:path h="3023870">
                <a:moveTo>
                  <a:pt x="0" y="0"/>
                </a:moveTo>
                <a:lnTo>
                  <a:pt x="0" y="3023310"/>
                </a:lnTo>
              </a:path>
            </a:pathLst>
          </a:custGeom>
          <a:ln w="75041">
            <a:solidFill>
              <a:srgbClr val="7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1611" y="3139968"/>
            <a:ext cx="0" cy="1270"/>
          </a:xfrm>
          <a:custGeom>
            <a:avLst/>
            <a:gdLst/>
            <a:ahLst/>
            <a:cxnLst/>
            <a:rect l="l" t="t" r="r" b="b"/>
            <a:pathLst>
              <a:path h="1269">
                <a:moveTo>
                  <a:pt x="0" y="0"/>
                </a:moveTo>
                <a:lnTo>
                  <a:pt x="0" y="1269"/>
                </a:lnTo>
              </a:path>
            </a:pathLst>
          </a:custGeom>
          <a:ln w="3175">
            <a:solidFill>
              <a:srgbClr val="7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611" y="3140603"/>
            <a:ext cx="4027804" cy="0"/>
          </a:xfrm>
          <a:custGeom>
            <a:avLst/>
            <a:gdLst/>
            <a:ahLst/>
            <a:cxnLst/>
            <a:rect l="l" t="t" r="r" b="b"/>
            <a:pathLst>
              <a:path w="4027804">
                <a:moveTo>
                  <a:pt x="0" y="0"/>
                </a:moveTo>
                <a:lnTo>
                  <a:pt x="4027236" y="0"/>
                </a:lnTo>
              </a:path>
            </a:pathLst>
          </a:custGeom>
          <a:ln w="75165">
            <a:solidFill>
              <a:srgbClr val="7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83473" y="4852697"/>
            <a:ext cx="259079" cy="226060"/>
          </a:xfrm>
          <a:custGeom>
            <a:avLst/>
            <a:gdLst/>
            <a:ahLst/>
            <a:cxnLst/>
            <a:rect l="l" t="t" r="r" b="b"/>
            <a:pathLst>
              <a:path w="259079" h="226060">
                <a:moveTo>
                  <a:pt x="258476" y="0"/>
                </a:moveTo>
                <a:lnTo>
                  <a:pt x="0" y="0"/>
                </a:lnTo>
                <a:lnTo>
                  <a:pt x="133407" y="225496"/>
                </a:lnTo>
                <a:lnTo>
                  <a:pt x="258476" y="0"/>
                </a:lnTo>
                <a:close/>
              </a:path>
            </a:pathLst>
          </a:custGeom>
          <a:solidFill>
            <a:srgbClr val="7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16879" y="4677314"/>
            <a:ext cx="0" cy="175895"/>
          </a:xfrm>
          <a:custGeom>
            <a:avLst/>
            <a:gdLst/>
            <a:ahLst/>
            <a:cxnLst/>
            <a:rect l="l" t="t" r="r" b="b"/>
            <a:pathLst>
              <a:path h="175895">
                <a:moveTo>
                  <a:pt x="0" y="0"/>
                </a:moveTo>
                <a:lnTo>
                  <a:pt x="0" y="175385"/>
                </a:lnTo>
              </a:path>
            </a:pathLst>
          </a:custGeom>
          <a:ln w="75041">
            <a:solidFill>
              <a:srgbClr val="7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81528" y="4451817"/>
            <a:ext cx="259079" cy="226060"/>
          </a:xfrm>
          <a:custGeom>
            <a:avLst/>
            <a:gdLst/>
            <a:ahLst/>
            <a:cxnLst/>
            <a:rect l="l" t="t" r="r" b="b"/>
            <a:pathLst>
              <a:path w="259080" h="226060">
                <a:moveTo>
                  <a:pt x="125069" y="0"/>
                </a:moveTo>
                <a:lnTo>
                  <a:pt x="0" y="225496"/>
                </a:lnTo>
                <a:lnTo>
                  <a:pt x="258476" y="225496"/>
                </a:lnTo>
                <a:lnTo>
                  <a:pt x="125069" y="0"/>
                </a:lnTo>
                <a:close/>
              </a:path>
            </a:pathLst>
          </a:custGeom>
          <a:solidFill>
            <a:srgbClr val="7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06597" y="4677314"/>
            <a:ext cx="0" cy="259079"/>
          </a:xfrm>
          <a:custGeom>
            <a:avLst/>
            <a:gdLst/>
            <a:ahLst/>
            <a:cxnLst/>
            <a:rect l="l" t="t" r="r" b="b"/>
            <a:pathLst>
              <a:path h="259079">
                <a:moveTo>
                  <a:pt x="0" y="0"/>
                </a:moveTo>
                <a:lnTo>
                  <a:pt x="0" y="258902"/>
                </a:lnTo>
              </a:path>
            </a:pathLst>
          </a:custGeom>
          <a:ln w="3175">
            <a:solidFill>
              <a:srgbClr val="7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82639" y="3006976"/>
            <a:ext cx="225425" cy="259079"/>
          </a:xfrm>
          <a:custGeom>
            <a:avLst/>
            <a:gdLst/>
            <a:ahLst/>
            <a:cxnLst/>
            <a:rect l="l" t="t" r="r" b="b"/>
            <a:pathLst>
              <a:path w="225425" h="259079">
                <a:moveTo>
                  <a:pt x="0" y="0"/>
                </a:moveTo>
                <a:lnTo>
                  <a:pt x="0" y="258903"/>
                </a:lnTo>
                <a:lnTo>
                  <a:pt x="225125" y="133628"/>
                </a:lnTo>
                <a:lnTo>
                  <a:pt x="0" y="0"/>
                </a:lnTo>
                <a:close/>
              </a:path>
            </a:pathLst>
          </a:custGeom>
          <a:solidFill>
            <a:srgbClr val="7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32110" y="3140603"/>
            <a:ext cx="950594" cy="0"/>
          </a:xfrm>
          <a:custGeom>
            <a:avLst/>
            <a:gdLst/>
            <a:ahLst/>
            <a:cxnLst/>
            <a:rect l="l" t="t" r="r" b="b"/>
            <a:pathLst>
              <a:path w="950595">
                <a:moveTo>
                  <a:pt x="0" y="0"/>
                </a:moveTo>
                <a:lnTo>
                  <a:pt x="950527" y="0"/>
                </a:lnTo>
              </a:path>
            </a:pathLst>
          </a:custGeom>
          <a:ln w="3175">
            <a:solidFill>
              <a:srgbClr val="7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751677" y="5637758"/>
            <a:ext cx="625475" cy="309245"/>
          </a:xfrm>
          <a:custGeom>
            <a:avLst/>
            <a:gdLst/>
            <a:ahLst/>
            <a:cxnLst/>
            <a:rect l="l" t="t" r="r" b="b"/>
            <a:pathLst>
              <a:path w="625475" h="309245">
                <a:moveTo>
                  <a:pt x="625347" y="0"/>
                </a:moveTo>
                <a:lnTo>
                  <a:pt x="0" y="309012"/>
                </a:lnTo>
              </a:path>
            </a:pathLst>
          </a:custGeom>
          <a:ln w="41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936223" y="5637758"/>
            <a:ext cx="625475" cy="309245"/>
          </a:xfrm>
          <a:custGeom>
            <a:avLst/>
            <a:gdLst/>
            <a:ahLst/>
            <a:cxnLst/>
            <a:rect l="l" t="t" r="r" b="b"/>
            <a:pathLst>
              <a:path w="625475" h="309245">
                <a:moveTo>
                  <a:pt x="625347" y="309012"/>
                </a:moveTo>
                <a:lnTo>
                  <a:pt x="0" y="0"/>
                </a:lnTo>
              </a:path>
            </a:pathLst>
          </a:custGeom>
          <a:ln w="41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169129" y="5737978"/>
            <a:ext cx="0" cy="267335"/>
          </a:xfrm>
          <a:custGeom>
            <a:avLst/>
            <a:gdLst/>
            <a:ahLst/>
            <a:cxnLst/>
            <a:rect l="l" t="t" r="r" b="b"/>
            <a:pathLst>
              <a:path h="267335">
                <a:moveTo>
                  <a:pt x="0" y="267253"/>
                </a:moveTo>
                <a:lnTo>
                  <a:pt x="0" y="0"/>
                </a:lnTo>
              </a:path>
            </a:pathLst>
          </a:custGeom>
          <a:ln w="41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751677" y="4351597"/>
            <a:ext cx="625475" cy="317500"/>
          </a:xfrm>
          <a:custGeom>
            <a:avLst/>
            <a:gdLst/>
            <a:ahLst/>
            <a:cxnLst/>
            <a:rect l="l" t="t" r="r" b="b"/>
            <a:pathLst>
              <a:path w="625475" h="317500">
                <a:moveTo>
                  <a:pt x="625347" y="317364"/>
                </a:moveTo>
                <a:lnTo>
                  <a:pt x="0" y="0"/>
                </a:lnTo>
              </a:path>
            </a:pathLst>
          </a:custGeom>
          <a:ln w="41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936223" y="4351597"/>
            <a:ext cx="625475" cy="317500"/>
          </a:xfrm>
          <a:custGeom>
            <a:avLst/>
            <a:gdLst/>
            <a:ahLst/>
            <a:cxnLst/>
            <a:rect l="l" t="t" r="r" b="b"/>
            <a:pathLst>
              <a:path w="625475" h="317500">
                <a:moveTo>
                  <a:pt x="625347" y="0"/>
                </a:moveTo>
                <a:lnTo>
                  <a:pt x="0" y="317364"/>
                </a:lnTo>
              </a:path>
            </a:pathLst>
          </a:custGeom>
          <a:ln w="41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169129" y="4293136"/>
            <a:ext cx="0" cy="267335"/>
          </a:xfrm>
          <a:custGeom>
            <a:avLst/>
            <a:gdLst/>
            <a:ahLst/>
            <a:cxnLst/>
            <a:rect l="l" t="t" r="r" b="b"/>
            <a:pathLst>
              <a:path h="267335">
                <a:moveTo>
                  <a:pt x="0" y="0"/>
                </a:moveTo>
                <a:lnTo>
                  <a:pt x="0" y="267253"/>
                </a:lnTo>
              </a:path>
            </a:pathLst>
          </a:custGeom>
          <a:ln w="41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882597" y="3517061"/>
            <a:ext cx="1574800" cy="791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5080" indent="-287020">
              <a:lnSpc>
                <a:spcPts val="3010"/>
              </a:lnSpc>
            </a:pPr>
            <a:r>
              <a:rPr sz="3000" b="1" dirty="0">
                <a:latin typeface="Times New Roman"/>
                <a:cs typeface="Times New Roman"/>
              </a:rPr>
              <a:t>relevance factor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759333" y="3908199"/>
            <a:ext cx="104521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b="1" dirty="0">
                <a:latin typeface="Times New Roman"/>
                <a:cs typeface="Times New Roman"/>
              </a:rPr>
              <a:t>dim. 1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158026" y="3908199"/>
            <a:ext cx="104521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b="1" dirty="0">
                <a:latin typeface="Times New Roman"/>
                <a:cs typeface="Times New Roman"/>
              </a:rPr>
              <a:t>dim. 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370020" y="6030568"/>
            <a:ext cx="104521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b="1" dirty="0">
                <a:latin typeface="Times New Roman"/>
                <a:cs typeface="Times New Roman"/>
              </a:rPr>
              <a:t>dim. 3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785389" y="6033352"/>
            <a:ext cx="104521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b="1" dirty="0">
                <a:latin typeface="Times New Roman"/>
                <a:cs typeface="Times New Roman"/>
              </a:rPr>
              <a:t>dim. 4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179219" y="6034748"/>
            <a:ext cx="104521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b="1" dirty="0">
                <a:latin typeface="Times New Roman"/>
                <a:cs typeface="Times New Roman"/>
              </a:rPr>
              <a:t>dim. 5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155791" y="2363896"/>
            <a:ext cx="6503670" cy="5027930"/>
          </a:xfrm>
          <a:custGeom>
            <a:avLst/>
            <a:gdLst/>
            <a:ahLst/>
            <a:cxnLst/>
            <a:rect l="l" t="t" r="r" b="b"/>
            <a:pathLst>
              <a:path w="6503670" h="5027930">
                <a:moveTo>
                  <a:pt x="0" y="5027715"/>
                </a:moveTo>
                <a:lnTo>
                  <a:pt x="6503611" y="5027715"/>
                </a:lnTo>
                <a:lnTo>
                  <a:pt x="6503611" y="0"/>
                </a:lnTo>
                <a:lnTo>
                  <a:pt x="0" y="0"/>
                </a:lnTo>
                <a:lnTo>
                  <a:pt x="0" y="5027715"/>
                </a:lnTo>
                <a:close/>
              </a:path>
            </a:pathLst>
          </a:custGeom>
          <a:ln w="41732">
            <a:solidFill>
              <a:srgbClr val="33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58403" y="4752479"/>
            <a:ext cx="3727450" cy="785495"/>
          </a:xfrm>
          <a:custGeom>
            <a:avLst/>
            <a:gdLst/>
            <a:ahLst/>
            <a:cxnLst/>
            <a:rect l="l" t="t" r="r" b="b"/>
            <a:pathLst>
              <a:path w="3727450" h="785495">
                <a:moveTo>
                  <a:pt x="3710392" y="0"/>
                </a:moveTo>
                <a:lnTo>
                  <a:pt x="0" y="350770"/>
                </a:lnTo>
                <a:lnTo>
                  <a:pt x="8337" y="726596"/>
                </a:lnTo>
                <a:lnTo>
                  <a:pt x="3727068" y="785058"/>
                </a:lnTo>
                <a:lnTo>
                  <a:pt x="3710392" y="0"/>
                </a:lnTo>
                <a:close/>
              </a:path>
            </a:pathLst>
          </a:custGeom>
          <a:solidFill>
            <a:srgbClr val="7FB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24605" y="3775329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09" y="200442"/>
                </a:lnTo>
                <a:lnTo>
                  <a:pt x="200109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4C4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24495" y="3775329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4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632722" y="3775329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1" y="200442"/>
                </a:lnTo>
                <a:lnTo>
                  <a:pt x="19177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24605" y="397577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09" y="192088"/>
                </a:lnTo>
                <a:lnTo>
                  <a:pt x="200109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B3F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24495" y="397577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632722" y="3975772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1" y="192088"/>
                </a:lnTo>
                <a:lnTo>
                  <a:pt x="19177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990698" y="4217968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200442"/>
                </a:move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90810" y="4217968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200442"/>
                </a:move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82583" y="4217968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200442"/>
                </a:move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990698" y="4217968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200442"/>
                </a:move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990699" y="421796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90810" y="4217968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200442"/>
                </a:move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90810" y="4217968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82583" y="4217968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200442"/>
                </a:move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82583" y="421796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90699" y="441841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90810" y="4418412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4">
                <a:moveTo>
                  <a:pt x="0" y="192088"/>
                </a:moveTo>
                <a:lnTo>
                  <a:pt x="1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157459" y="4418411"/>
            <a:ext cx="225425" cy="192405"/>
          </a:xfrm>
          <a:custGeom>
            <a:avLst/>
            <a:gdLst/>
            <a:ahLst/>
            <a:cxnLst/>
            <a:rect l="l" t="t" r="r" b="b"/>
            <a:pathLst>
              <a:path w="225425" h="192404">
                <a:moveTo>
                  <a:pt x="0" y="192088"/>
                </a:moveTo>
                <a:lnTo>
                  <a:pt x="225126" y="192088"/>
                </a:lnTo>
                <a:lnTo>
                  <a:pt x="225126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7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82583" y="441841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1" y="192088"/>
                </a:lnTo>
                <a:lnTo>
                  <a:pt x="20011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40559" y="4861053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2" y="192087"/>
                </a:lnTo>
                <a:lnTo>
                  <a:pt x="200112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FF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548787" y="4861053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7"/>
                </a:moveTo>
                <a:lnTo>
                  <a:pt x="191773" y="192087"/>
                </a:lnTo>
                <a:lnTo>
                  <a:pt x="191773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348675" y="4861053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1" y="192087"/>
                </a:lnTo>
                <a:lnTo>
                  <a:pt x="200111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40559" y="466060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548787" y="4660608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48675" y="466060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48676" y="466060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48787" y="4660608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740560" y="466060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48676" y="4861053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1" y="192087"/>
                </a:lnTo>
                <a:lnTo>
                  <a:pt x="200111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548787" y="4861053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7"/>
                </a:moveTo>
                <a:lnTo>
                  <a:pt x="191773" y="192087"/>
                </a:lnTo>
                <a:lnTo>
                  <a:pt x="191773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40560" y="4861053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2" y="192087"/>
                </a:lnTo>
                <a:lnTo>
                  <a:pt x="200112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90698" y="5103247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7FF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90810" y="5103247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382583" y="5103247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990698" y="530369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2" y="192087"/>
                </a:lnTo>
                <a:lnTo>
                  <a:pt x="200112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B3F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190810" y="5303692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7"/>
                </a:moveTo>
                <a:lnTo>
                  <a:pt x="191773" y="192087"/>
                </a:lnTo>
                <a:lnTo>
                  <a:pt x="191773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FFFF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82583" y="530369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1" y="192087"/>
                </a:lnTo>
                <a:lnTo>
                  <a:pt x="200111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B3F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990699" y="5103247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190810" y="5103247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382583" y="5103247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990699" y="530369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2" y="192087"/>
                </a:lnTo>
                <a:lnTo>
                  <a:pt x="200112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90810" y="5303692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7"/>
                </a:moveTo>
                <a:lnTo>
                  <a:pt x="191773" y="192087"/>
                </a:lnTo>
                <a:lnTo>
                  <a:pt x="191773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382583" y="530369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1" y="192087"/>
                </a:lnTo>
                <a:lnTo>
                  <a:pt x="200111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24606" y="3775329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09" y="200442"/>
                </a:lnTo>
                <a:lnTo>
                  <a:pt x="200109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824495" y="3775329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632722" y="3775329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1" y="200442"/>
                </a:lnTo>
                <a:lnTo>
                  <a:pt x="19177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024606" y="397577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09" y="192088"/>
                </a:lnTo>
                <a:lnTo>
                  <a:pt x="200109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824495" y="397577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632722" y="3975772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1" y="192088"/>
                </a:lnTo>
                <a:lnTo>
                  <a:pt x="19177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48675" y="5103247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7FF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548787" y="5103247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740559" y="5103247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348675" y="530369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1" y="192087"/>
                </a:lnTo>
                <a:lnTo>
                  <a:pt x="200111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7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48787" y="5303692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7"/>
                </a:moveTo>
                <a:lnTo>
                  <a:pt x="191773" y="192087"/>
                </a:lnTo>
                <a:lnTo>
                  <a:pt x="191773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B3F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740559" y="530369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2" y="192087"/>
                </a:lnTo>
                <a:lnTo>
                  <a:pt x="200112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FFFF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348676" y="5103247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48787" y="5103247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740560" y="5103247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348676" y="530369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1" y="192087"/>
                </a:lnTo>
                <a:lnTo>
                  <a:pt x="200111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548787" y="5303692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7"/>
                </a:moveTo>
                <a:lnTo>
                  <a:pt x="191773" y="192087"/>
                </a:lnTo>
                <a:lnTo>
                  <a:pt x="191773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40560" y="530369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2" y="192087"/>
                </a:lnTo>
                <a:lnTo>
                  <a:pt x="200112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632722" y="5303692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7"/>
                </a:moveTo>
                <a:lnTo>
                  <a:pt x="191771" y="192087"/>
                </a:lnTo>
                <a:lnTo>
                  <a:pt x="191771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7FF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824495" y="530369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2" y="192087"/>
                </a:lnTo>
                <a:lnTo>
                  <a:pt x="200112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24605" y="530369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09" y="192087"/>
                </a:lnTo>
                <a:lnTo>
                  <a:pt x="200109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B3F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32722" y="5103247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1" y="200442"/>
                </a:lnTo>
                <a:lnTo>
                  <a:pt x="19177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7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824495" y="5103247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024605" y="5103247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09" y="200442"/>
                </a:lnTo>
                <a:lnTo>
                  <a:pt x="200109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7FF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632722" y="5303692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7"/>
                </a:moveTo>
                <a:lnTo>
                  <a:pt x="191771" y="192087"/>
                </a:lnTo>
                <a:lnTo>
                  <a:pt x="191771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824495" y="530369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2" y="192087"/>
                </a:lnTo>
                <a:lnTo>
                  <a:pt x="200112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024606" y="530369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09" y="192087"/>
                </a:lnTo>
                <a:lnTo>
                  <a:pt x="200109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32722" y="5103247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1" y="200442"/>
                </a:lnTo>
                <a:lnTo>
                  <a:pt x="19177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24495" y="5103247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24606" y="5103247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09" y="200442"/>
                </a:lnTo>
                <a:lnTo>
                  <a:pt x="200109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632722" y="4660608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1" y="200442"/>
                </a:lnTo>
                <a:lnTo>
                  <a:pt x="19177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7FF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824495" y="466060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4CFF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024605" y="466060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09" y="200442"/>
                </a:lnTo>
                <a:lnTo>
                  <a:pt x="200109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632722" y="4861053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7"/>
                </a:moveTo>
                <a:lnTo>
                  <a:pt x="191771" y="192087"/>
                </a:lnTo>
                <a:lnTo>
                  <a:pt x="191771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7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824495" y="4861053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2" y="192087"/>
                </a:lnTo>
                <a:lnTo>
                  <a:pt x="200112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FFFF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024605" y="4861053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09" y="192087"/>
                </a:lnTo>
                <a:lnTo>
                  <a:pt x="200109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B3F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632722" y="4660608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1" y="200442"/>
                </a:lnTo>
                <a:lnTo>
                  <a:pt x="19177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824495" y="466060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024606" y="466060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09" y="200442"/>
                </a:lnTo>
                <a:lnTo>
                  <a:pt x="200109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632722" y="4861053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7"/>
                </a:moveTo>
                <a:lnTo>
                  <a:pt x="191771" y="192087"/>
                </a:lnTo>
                <a:lnTo>
                  <a:pt x="191771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824495" y="4861053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2" y="192087"/>
                </a:lnTo>
                <a:lnTo>
                  <a:pt x="200112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024606" y="4861053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09" y="192087"/>
                </a:lnTo>
                <a:lnTo>
                  <a:pt x="200109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990698" y="3775329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190810" y="3775329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382583" y="3775329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90698" y="397577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190810" y="3975772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3" y="192088"/>
                </a:lnTo>
                <a:lnTo>
                  <a:pt x="191773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382583" y="397577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1" y="192088"/>
                </a:lnTo>
                <a:lnTo>
                  <a:pt x="20011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990699" y="3775329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190810" y="3775329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382583" y="3775329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990699" y="397577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190810" y="3975772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3" y="192088"/>
                </a:lnTo>
                <a:lnTo>
                  <a:pt x="191773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382583" y="397577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1" y="192088"/>
                </a:lnTo>
                <a:lnTo>
                  <a:pt x="20011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348675" y="3775329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548787" y="3775329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740559" y="3775329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348675" y="397577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1" y="192088"/>
                </a:lnTo>
                <a:lnTo>
                  <a:pt x="20011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548787" y="3975772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3" y="192088"/>
                </a:lnTo>
                <a:lnTo>
                  <a:pt x="191773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740559" y="397577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348676" y="3775329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548787" y="3775329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740560" y="3775329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348676" y="397577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1" y="192088"/>
                </a:lnTo>
                <a:lnTo>
                  <a:pt x="20011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548787" y="3975772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3" y="192088"/>
                </a:lnTo>
                <a:lnTo>
                  <a:pt x="191773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740560" y="397577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348675" y="421796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548787" y="4217968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740559" y="421796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348675" y="441841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1" y="192088"/>
                </a:lnTo>
                <a:lnTo>
                  <a:pt x="20011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548787" y="4418412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3" y="192088"/>
                </a:lnTo>
                <a:lnTo>
                  <a:pt x="191773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740559" y="441841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48676" y="421796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548787" y="4217968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740560" y="421796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348676" y="441841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1" y="192088"/>
                </a:lnTo>
                <a:lnTo>
                  <a:pt x="20011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548787" y="4418411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3" y="192088"/>
                </a:lnTo>
                <a:lnTo>
                  <a:pt x="191773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740560" y="441841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990698" y="4660608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200442"/>
                </a:move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190810" y="4660608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200442"/>
                </a:move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382583" y="4660608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200442"/>
                </a:move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990698" y="4861053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4">
                <a:moveTo>
                  <a:pt x="0" y="192087"/>
                </a:move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FFFF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190810" y="4861053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4">
                <a:moveTo>
                  <a:pt x="0" y="192087"/>
                </a:move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FFFF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382583" y="4861053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4">
                <a:moveTo>
                  <a:pt x="0" y="192087"/>
                </a:move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FFFF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990698" y="4660608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200442"/>
                </a:move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990699" y="466060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190810" y="4660608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200442"/>
                </a:move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190810" y="4660608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382583" y="4660608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200442"/>
                </a:move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382583" y="466060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990698" y="4861053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4">
                <a:moveTo>
                  <a:pt x="0" y="192087"/>
                </a:move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990699" y="4861053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2" y="192087"/>
                </a:lnTo>
                <a:lnTo>
                  <a:pt x="200112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190810" y="4861053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4">
                <a:moveTo>
                  <a:pt x="0" y="192087"/>
                </a:move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190810" y="4861053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7"/>
                </a:moveTo>
                <a:lnTo>
                  <a:pt x="191773" y="192087"/>
                </a:lnTo>
                <a:lnTo>
                  <a:pt x="191773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382583" y="4861053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4">
                <a:moveTo>
                  <a:pt x="0" y="192087"/>
                </a:move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382583" y="4861053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1" y="192087"/>
                </a:lnTo>
                <a:lnTo>
                  <a:pt x="200111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274745" y="5103247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4C4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466518" y="5103247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4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666629" y="5103247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274745" y="5303692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7"/>
                </a:moveTo>
                <a:lnTo>
                  <a:pt x="191773" y="192087"/>
                </a:lnTo>
                <a:lnTo>
                  <a:pt x="191773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FF1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466518" y="530369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1" y="192087"/>
                </a:lnTo>
                <a:lnTo>
                  <a:pt x="200111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666629" y="530369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2" y="192087"/>
                </a:lnTo>
                <a:lnTo>
                  <a:pt x="200112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FF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274745" y="5103247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466518" y="5103247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666629" y="5103247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274745" y="5303692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7"/>
                </a:moveTo>
                <a:lnTo>
                  <a:pt x="191773" y="192087"/>
                </a:lnTo>
                <a:lnTo>
                  <a:pt x="191773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466518" y="530369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1" y="192087"/>
                </a:lnTo>
                <a:lnTo>
                  <a:pt x="200111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666629" y="530369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2" y="192087"/>
                </a:lnTo>
                <a:lnTo>
                  <a:pt x="200112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274745" y="5554241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3" y="192088"/>
                </a:lnTo>
                <a:lnTo>
                  <a:pt x="191773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4C4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466518" y="555424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1" y="192088"/>
                </a:lnTo>
                <a:lnTo>
                  <a:pt x="20011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4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666629" y="555424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274745" y="5746331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38"/>
                </a:moveTo>
                <a:lnTo>
                  <a:pt x="191773" y="200438"/>
                </a:lnTo>
                <a:lnTo>
                  <a:pt x="191773" y="0"/>
                </a:lnTo>
                <a:lnTo>
                  <a:pt x="0" y="0"/>
                </a:lnTo>
                <a:lnTo>
                  <a:pt x="0" y="200438"/>
                </a:lnTo>
                <a:close/>
              </a:path>
            </a:pathLst>
          </a:custGeom>
          <a:solidFill>
            <a:srgbClr val="19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466518" y="5746331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38"/>
                </a:moveTo>
                <a:lnTo>
                  <a:pt x="200111" y="200438"/>
                </a:lnTo>
                <a:lnTo>
                  <a:pt x="200111" y="0"/>
                </a:lnTo>
                <a:lnTo>
                  <a:pt x="0" y="0"/>
                </a:lnTo>
                <a:lnTo>
                  <a:pt x="0" y="200438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666629" y="5746331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38"/>
                </a:moveTo>
                <a:lnTo>
                  <a:pt x="200112" y="200438"/>
                </a:lnTo>
                <a:lnTo>
                  <a:pt x="200112" y="0"/>
                </a:lnTo>
                <a:lnTo>
                  <a:pt x="0" y="0"/>
                </a:lnTo>
                <a:lnTo>
                  <a:pt x="0" y="200438"/>
                </a:lnTo>
                <a:close/>
              </a:path>
            </a:pathLst>
          </a:custGeom>
          <a:solidFill>
            <a:srgbClr val="FF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274745" y="5554241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3" y="192088"/>
                </a:lnTo>
                <a:lnTo>
                  <a:pt x="191773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466518" y="555424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1" y="192088"/>
                </a:lnTo>
                <a:lnTo>
                  <a:pt x="20011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666629" y="555424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274745" y="5746331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38"/>
                </a:moveTo>
                <a:lnTo>
                  <a:pt x="191773" y="200438"/>
                </a:lnTo>
                <a:lnTo>
                  <a:pt x="191773" y="0"/>
                </a:lnTo>
                <a:lnTo>
                  <a:pt x="0" y="0"/>
                </a:lnTo>
                <a:lnTo>
                  <a:pt x="0" y="200438"/>
                </a:lnTo>
                <a:close/>
              </a:path>
            </a:pathLst>
          </a:custGeom>
          <a:ln w="2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466518" y="5746331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38"/>
                </a:moveTo>
                <a:lnTo>
                  <a:pt x="200111" y="200438"/>
                </a:lnTo>
                <a:lnTo>
                  <a:pt x="200111" y="0"/>
                </a:lnTo>
                <a:lnTo>
                  <a:pt x="0" y="0"/>
                </a:lnTo>
                <a:lnTo>
                  <a:pt x="0" y="200438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666629" y="5746331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38"/>
                </a:moveTo>
                <a:lnTo>
                  <a:pt x="200112" y="200438"/>
                </a:lnTo>
                <a:lnTo>
                  <a:pt x="200112" y="0"/>
                </a:lnTo>
                <a:lnTo>
                  <a:pt x="0" y="0"/>
                </a:lnTo>
                <a:lnTo>
                  <a:pt x="0" y="200438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274745" y="4660608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4C4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466518" y="466060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4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666629" y="466060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274745" y="4861053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7"/>
                </a:moveTo>
                <a:lnTo>
                  <a:pt x="191773" y="192087"/>
                </a:lnTo>
                <a:lnTo>
                  <a:pt x="191773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466518" y="4861053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1" y="192087"/>
                </a:lnTo>
                <a:lnTo>
                  <a:pt x="200111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666629" y="4861053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2" y="192087"/>
                </a:lnTo>
                <a:lnTo>
                  <a:pt x="200112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FF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274745" y="4660608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7466518" y="466060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666629" y="466060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274745" y="4861053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7"/>
                </a:moveTo>
                <a:lnTo>
                  <a:pt x="191773" y="192087"/>
                </a:lnTo>
                <a:lnTo>
                  <a:pt x="191773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466518" y="4861053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1" y="192087"/>
                </a:lnTo>
                <a:lnTo>
                  <a:pt x="200111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666629" y="4861053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2" y="192087"/>
                </a:lnTo>
                <a:lnTo>
                  <a:pt x="200112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666629" y="421796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4C4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466518" y="421796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4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274745" y="4217968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666629" y="441841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B3F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466518" y="441841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1" y="192088"/>
                </a:lnTo>
                <a:lnTo>
                  <a:pt x="20011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274745" y="4418412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3" y="192088"/>
                </a:lnTo>
                <a:lnTo>
                  <a:pt x="191773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666629" y="421796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466518" y="421796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274745" y="4217968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7666629" y="441841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466518" y="441841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1" y="192088"/>
                </a:lnTo>
                <a:lnTo>
                  <a:pt x="20011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7274745" y="4418411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3" y="192088"/>
                </a:lnTo>
                <a:lnTo>
                  <a:pt x="191773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7666629" y="3775329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4C4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466518" y="3775329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4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7274745" y="3775329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7666629" y="397577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B3F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7466518" y="397577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1" y="192088"/>
                </a:lnTo>
                <a:lnTo>
                  <a:pt x="20011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7274745" y="3975772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3" y="192088"/>
                </a:lnTo>
                <a:lnTo>
                  <a:pt x="191773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7666629" y="3775329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466518" y="3775329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274745" y="3775329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666629" y="397577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466518" y="397577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1" y="192088"/>
                </a:lnTo>
                <a:lnTo>
                  <a:pt x="20011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274745" y="3975772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3" y="192088"/>
                </a:lnTo>
                <a:lnTo>
                  <a:pt x="191773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632722" y="5554241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1" y="192088"/>
                </a:lnTo>
                <a:lnTo>
                  <a:pt x="19177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4C4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824495" y="555424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4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024605" y="555424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09" y="192088"/>
                </a:lnTo>
                <a:lnTo>
                  <a:pt x="200109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632722" y="5746331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38"/>
                </a:moveTo>
                <a:lnTo>
                  <a:pt x="191771" y="200438"/>
                </a:lnTo>
                <a:lnTo>
                  <a:pt x="191771" y="0"/>
                </a:lnTo>
                <a:lnTo>
                  <a:pt x="0" y="0"/>
                </a:lnTo>
                <a:lnTo>
                  <a:pt x="0" y="200438"/>
                </a:lnTo>
                <a:close/>
              </a:path>
            </a:pathLst>
          </a:custGeom>
          <a:solidFill>
            <a:srgbClr val="19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824495" y="5746331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38"/>
                </a:moveTo>
                <a:lnTo>
                  <a:pt x="200112" y="200438"/>
                </a:lnTo>
                <a:lnTo>
                  <a:pt x="200112" y="0"/>
                </a:lnTo>
                <a:lnTo>
                  <a:pt x="0" y="0"/>
                </a:lnTo>
                <a:lnTo>
                  <a:pt x="0" y="200438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024605" y="5746331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38"/>
                </a:moveTo>
                <a:lnTo>
                  <a:pt x="200109" y="200438"/>
                </a:lnTo>
                <a:lnTo>
                  <a:pt x="200109" y="0"/>
                </a:lnTo>
                <a:lnTo>
                  <a:pt x="0" y="0"/>
                </a:lnTo>
                <a:lnTo>
                  <a:pt x="0" y="20043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6632722" y="5554241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1" y="192088"/>
                </a:lnTo>
                <a:lnTo>
                  <a:pt x="19177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6824495" y="555424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7024606" y="555424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09" y="192088"/>
                </a:lnTo>
                <a:lnTo>
                  <a:pt x="200109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6632722" y="5746331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38"/>
                </a:moveTo>
                <a:lnTo>
                  <a:pt x="191771" y="200438"/>
                </a:lnTo>
                <a:lnTo>
                  <a:pt x="191771" y="0"/>
                </a:lnTo>
                <a:lnTo>
                  <a:pt x="0" y="0"/>
                </a:lnTo>
                <a:lnTo>
                  <a:pt x="0" y="200438"/>
                </a:lnTo>
                <a:close/>
              </a:path>
            </a:pathLst>
          </a:custGeom>
          <a:ln w="2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6824495" y="5746331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38"/>
                </a:moveTo>
                <a:lnTo>
                  <a:pt x="200112" y="200438"/>
                </a:lnTo>
                <a:lnTo>
                  <a:pt x="200112" y="0"/>
                </a:lnTo>
                <a:lnTo>
                  <a:pt x="0" y="0"/>
                </a:lnTo>
                <a:lnTo>
                  <a:pt x="0" y="200438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7024606" y="5746331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38"/>
                </a:moveTo>
                <a:lnTo>
                  <a:pt x="200109" y="200438"/>
                </a:lnTo>
                <a:lnTo>
                  <a:pt x="200109" y="0"/>
                </a:lnTo>
                <a:lnTo>
                  <a:pt x="0" y="0"/>
                </a:lnTo>
                <a:lnTo>
                  <a:pt x="0" y="200438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990698" y="555424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4C4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190810" y="5554241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3" y="192088"/>
                </a:lnTo>
                <a:lnTo>
                  <a:pt x="191773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4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382583" y="555424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1" y="192088"/>
                </a:lnTo>
                <a:lnTo>
                  <a:pt x="20011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990698" y="5746331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38"/>
                </a:moveTo>
                <a:lnTo>
                  <a:pt x="200112" y="200438"/>
                </a:lnTo>
                <a:lnTo>
                  <a:pt x="200112" y="0"/>
                </a:lnTo>
                <a:lnTo>
                  <a:pt x="0" y="0"/>
                </a:lnTo>
                <a:lnTo>
                  <a:pt x="0" y="200438"/>
                </a:lnTo>
                <a:close/>
              </a:path>
            </a:pathLst>
          </a:custGeom>
          <a:solidFill>
            <a:srgbClr val="7F7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190810" y="5746331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38"/>
                </a:moveTo>
                <a:lnTo>
                  <a:pt x="191773" y="200438"/>
                </a:lnTo>
                <a:lnTo>
                  <a:pt x="191773" y="0"/>
                </a:lnTo>
                <a:lnTo>
                  <a:pt x="0" y="0"/>
                </a:lnTo>
                <a:lnTo>
                  <a:pt x="0" y="200438"/>
                </a:lnTo>
                <a:close/>
              </a:path>
            </a:pathLst>
          </a:custGeom>
          <a:solidFill>
            <a:srgbClr val="F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382583" y="5746331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38"/>
                </a:moveTo>
                <a:lnTo>
                  <a:pt x="200111" y="200438"/>
                </a:lnTo>
                <a:lnTo>
                  <a:pt x="200111" y="0"/>
                </a:lnTo>
                <a:lnTo>
                  <a:pt x="0" y="0"/>
                </a:lnTo>
                <a:lnTo>
                  <a:pt x="0" y="200438"/>
                </a:lnTo>
                <a:close/>
              </a:path>
            </a:pathLst>
          </a:custGeom>
          <a:solidFill>
            <a:srgbClr val="FF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990699" y="555424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6190810" y="5554241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3" y="192088"/>
                </a:lnTo>
                <a:lnTo>
                  <a:pt x="191773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6382583" y="555424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1" y="192088"/>
                </a:lnTo>
                <a:lnTo>
                  <a:pt x="20011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990699" y="5746331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38"/>
                </a:moveTo>
                <a:lnTo>
                  <a:pt x="200112" y="200438"/>
                </a:lnTo>
                <a:lnTo>
                  <a:pt x="200112" y="0"/>
                </a:lnTo>
                <a:lnTo>
                  <a:pt x="0" y="0"/>
                </a:lnTo>
                <a:lnTo>
                  <a:pt x="0" y="200438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6190810" y="5746331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38"/>
                </a:moveTo>
                <a:lnTo>
                  <a:pt x="191773" y="200438"/>
                </a:lnTo>
                <a:lnTo>
                  <a:pt x="191773" y="0"/>
                </a:lnTo>
                <a:lnTo>
                  <a:pt x="0" y="0"/>
                </a:lnTo>
                <a:lnTo>
                  <a:pt x="0" y="200438"/>
                </a:lnTo>
                <a:close/>
              </a:path>
            </a:pathLst>
          </a:custGeom>
          <a:ln w="2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6382583" y="5746331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38"/>
                </a:moveTo>
                <a:lnTo>
                  <a:pt x="200111" y="200438"/>
                </a:lnTo>
                <a:lnTo>
                  <a:pt x="200111" y="0"/>
                </a:lnTo>
                <a:lnTo>
                  <a:pt x="0" y="0"/>
                </a:lnTo>
                <a:lnTo>
                  <a:pt x="0" y="200438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7858403" y="4752479"/>
            <a:ext cx="3727450" cy="785495"/>
          </a:xfrm>
          <a:custGeom>
            <a:avLst/>
            <a:gdLst/>
            <a:ahLst/>
            <a:cxnLst/>
            <a:rect l="l" t="t" r="r" b="b"/>
            <a:pathLst>
              <a:path w="3727450" h="785495">
                <a:moveTo>
                  <a:pt x="3710393" y="0"/>
                </a:moveTo>
                <a:lnTo>
                  <a:pt x="3727069" y="785058"/>
                </a:lnTo>
                <a:lnTo>
                  <a:pt x="8337" y="726596"/>
                </a:lnTo>
                <a:lnTo>
                  <a:pt x="0" y="350770"/>
                </a:lnTo>
                <a:lnTo>
                  <a:pt x="3710393" y="0"/>
                </a:lnTo>
                <a:close/>
              </a:path>
            </a:pathLst>
          </a:custGeom>
          <a:ln w="250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990698" y="4217968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200442"/>
                </a:move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190810" y="4217968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200442"/>
                </a:move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382583" y="4217968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200442"/>
                </a:move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990698" y="421796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990699" y="421796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6190810" y="4217968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6190810" y="4217968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3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6382583" y="421796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6382583" y="421796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990698" y="441841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990699" y="441841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6190810" y="4418412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3" y="192088"/>
                </a:lnTo>
                <a:lnTo>
                  <a:pt x="191773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6190810" y="4418411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3" y="192088"/>
                </a:lnTo>
                <a:lnTo>
                  <a:pt x="191773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6382583" y="4401708"/>
            <a:ext cx="200660" cy="208915"/>
          </a:xfrm>
          <a:custGeom>
            <a:avLst/>
            <a:gdLst/>
            <a:ahLst/>
            <a:cxnLst/>
            <a:rect l="l" t="t" r="r" b="b"/>
            <a:pathLst>
              <a:path w="200660" h="208914">
                <a:moveTo>
                  <a:pt x="0" y="208792"/>
                </a:moveTo>
                <a:lnTo>
                  <a:pt x="200111" y="208792"/>
                </a:lnTo>
                <a:lnTo>
                  <a:pt x="200111" y="0"/>
                </a:lnTo>
                <a:lnTo>
                  <a:pt x="0" y="0"/>
                </a:lnTo>
                <a:lnTo>
                  <a:pt x="0" y="20879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6382583" y="4401708"/>
            <a:ext cx="200660" cy="208915"/>
          </a:xfrm>
          <a:custGeom>
            <a:avLst/>
            <a:gdLst/>
            <a:ahLst/>
            <a:cxnLst/>
            <a:rect l="l" t="t" r="r" b="b"/>
            <a:pathLst>
              <a:path w="200660" h="208914">
                <a:moveTo>
                  <a:pt x="0" y="208792"/>
                </a:moveTo>
                <a:lnTo>
                  <a:pt x="200111" y="208792"/>
                </a:lnTo>
                <a:lnTo>
                  <a:pt x="200111" y="0"/>
                </a:lnTo>
                <a:lnTo>
                  <a:pt x="0" y="0"/>
                </a:lnTo>
                <a:lnTo>
                  <a:pt x="0" y="208792"/>
                </a:lnTo>
                <a:close/>
              </a:path>
            </a:pathLst>
          </a:custGeom>
          <a:ln w="25033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990699" y="421796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6190810" y="4217968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6382583" y="421796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990699" y="441841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6190810" y="4418411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3" y="192088"/>
                </a:lnTo>
                <a:lnTo>
                  <a:pt x="191773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382583" y="441841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1" y="192088"/>
                </a:lnTo>
                <a:lnTo>
                  <a:pt x="20011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6632722" y="4217968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200442"/>
                </a:move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824495" y="4217968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200442"/>
                </a:move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7024605" y="4217968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200442"/>
                </a:move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6632722" y="4217968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1" y="200442"/>
                </a:lnTo>
                <a:lnTo>
                  <a:pt x="19177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632722" y="4217968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1" y="200442"/>
                </a:lnTo>
                <a:lnTo>
                  <a:pt x="19177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3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6824495" y="421796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6824495" y="421796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024605" y="421796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09" y="200442"/>
                </a:lnTo>
                <a:lnTo>
                  <a:pt x="200109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024606" y="421796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09" y="200442"/>
                </a:lnTo>
                <a:lnTo>
                  <a:pt x="200109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6632722" y="4418412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1" y="192088"/>
                </a:lnTo>
                <a:lnTo>
                  <a:pt x="19177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6632722" y="4418411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1" y="192088"/>
                </a:lnTo>
                <a:lnTo>
                  <a:pt x="19177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6824495" y="4418412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6824495" y="441841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024605" y="4401708"/>
            <a:ext cx="200660" cy="208915"/>
          </a:xfrm>
          <a:custGeom>
            <a:avLst/>
            <a:gdLst/>
            <a:ahLst/>
            <a:cxnLst/>
            <a:rect l="l" t="t" r="r" b="b"/>
            <a:pathLst>
              <a:path w="200660" h="208914">
                <a:moveTo>
                  <a:pt x="0" y="208792"/>
                </a:moveTo>
                <a:lnTo>
                  <a:pt x="200109" y="208792"/>
                </a:lnTo>
                <a:lnTo>
                  <a:pt x="200109" y="0"/>
                </a:lnTo>
                <a:lnTo>
                  <a:pt x="0" y="0"/>
                </a:lnTo>
                <a:lnTo>
                  <a:pt x="0" y="20879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024606" y="4401708"/>
            <a:ext cx="200660" cy="208915"/>
          </a:xfrm>
          <a:custGeom>
            <a:avLst/>
            <a:gdLst/>
            <a:ahLst/>
            <a:cxnLst/>
            <a:rect l="l" t="t" r="r" b="b"/>
            <a:pathLst>
              <a:path w="200660" h="208914">
                <a:moveTo>
                  <a:pt x="0" y="208792"/>
                </a:moveTo>
                <a:lnTo>
                  <a:pt x="200109" y="208792"/>
                </a:lnTo>
                <a:lnTo>
                  <a:pt x="200109" y="0"/>
                </a:lnTo>
                <a:lnTo>
                  <a:pt x="0" y="0"/>
                </a:lnTo>
                <a:lnTo>
                  <a:pt x="0" y="208792"/>
                </a:lnTo>
                <a:close/>
              </a:path>
            </a:pathLst>
          </a:custGeom>
          <a:ln w="25033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6632722" y="4217968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1" y="200442"/>
                </a:lnTo>
                <a:lnTo>
                  <a:pt x="19177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824495" y="421796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024606" y="421796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09" y="200442"/>
                </a:lnTo>
                <a:lnTo>
                  <a:pt x="200109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6632722" y="4418411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8"/>
                </a:moveTo>
                <a:lnTo>
                  <a:pt x="191771" y="192088"/>
                </a:lnTo>
                <a:lnTo>
                  <a:pt x="191771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6824495" y="441841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12" y="192088"/>
                </a:lnTo>
                <a:lnTo>
                  <a:pt x="200112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024606" y="4418411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8"/>
                </a:moveTo>
                <a:lnTo>
                  <a:pt x="200109" y="192088"/>
                </a:lnTo>
                <a:lnTo>
                  <a:pt x="200109" y="0"/>
                </a:lnTo>
                <a:lnTo>
                  <a:pt x="0" y="0"/>
                </a:lnTo>
                <a:lnTo>
                  <a:pt x="0" y="192088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5990698" y="4660608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200442"/>
                </a:move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6190810" y="4660608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200442"/>
                </a:move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382583" y="4660608"/>
            <a:ext cx="0" cy="200660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200442"/>
                </a:move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5990698" y="4861053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4">
                <a:moveTo>
                  <a:pt x="0" y="192087"/>
                </a:move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190810" y="4861053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4">
                <a:moveTo>
                  <a:pt x="0" y="192087"/>
                </a:move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5990698" y="466060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5990699" y="466060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190810" y="4660608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6190810" y="4660608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3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382583" y="466060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6382583" y="466060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5990698" y="4861053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2" y="192087"/>
                </a:lnTo>
                <a:lnTo>
                  <a:pt x="200112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5990699" y="4861053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2" y="192087"/>
                </a:lnTo>
                <a:lnTo>
                  <a:pt x="200112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190810" y="4861053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7"/>
                </a:moveTo>
                <a:lnTo>
                  <a:pt x="191773" y="192087"/>
                </a:lnTo>
                <a:lnTo>
                  <a:pt x="191773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190810" y="4861053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7"/>
                </a:moveTo>
                <a:lnTo>
                  <a:pt x="191773" y="192087"/>
                </a:lnTo>
                <a:lnTo>
                  <a:pt x="191773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382583" y="4844348"/>
            <a:ext cx="200660" cy="208915"/>
          </a:xfrm>
          <a:custGeom>
            <a:avLst/>
            <a:gdLst/>
            <a:ahLst/>
            <a:cxnLst/>
            <a:rect l="l" t="t" r="r" b="b"/>
            <a:pathLst>
              <a:path w="200660" h="208914">
                <a:moveTo>
                  <a:pt x="0" y="208792"/>
                </a:moveTo>
                <a:lnTo>
                  <a:pt x="200111" y="208792"/>
                </a:lnTo>
                <a:lnTo>
                  <a:pt x="200111" y="0"/>
                </a:lnTo>
                <a:lnTo>
                  <a:pt x="0" y="0"/>
                </a:lnTo>
                <a:lnTo>
                  <a:pt x="0" y="20879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6382583" y="4844347"/>
            <a:ext cx="200660" cy="208915"/>
          </a:xfrm>
          <a:custGeom>
            <a:avLst/>
            <a:gdLst/>
            <a:ahLst/>
            <a:cxnLst/>
            <a:rect l="l" t="t" r="r" b="b"/>
            <a:pathLst>
              <a:path w="200660" h="208914">
                <a:moveTo>
                  <a:pt x="0" y="208792"/>
                </a:moveTo>
                <a:lnTo>
                  <a:pt x="200111" y="208792"/>
                </a:lnTo>
                <a:lnTo>
                  <a:pt x="200111" y="0"/>
                </a:lnTo>
                <a:lnTo>
                  <a:pt x="0" y="0"/>
                </a:lnTo>
                <a:lnTo>
                  <a:pt x="0" y="208792"/>
                </a:lnTo>
                <a:close/>
              </a:path>
            </a:pathLst>
          </a:custGeom>
          <a:ln w="25033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5990699" y="466060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2" y="200442"/>
                </a:lnTo>
                <a:lnTo>
                  <a:pt x="200112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190810" y="4660608"/>
            <a:ext cx="191770" cy="200660"/>
          </a:xfrm>
          <a:custGeom>
            <a:avLst/>
            <a:gdLst/>
            <a:ahLst/>
            <a:cxnLst/>
            <a:rect l="l" t="t" r="r" b="b"/>
            <a:pathLst>
              <a:path w="191770" h="200660">
                <a:moveTo>
                  <a:pt x="0" y="200442"/>
                </a:moveTo>
                <a:lnTo>
                  <a:pt x="191773" y="200442"/>
                </a:lnTo>
                <a:lnTo>
                  <a:pt x="191773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382583" y="4660608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442"/>
                </a:moveTo>
                <a:lnTo>
                  <a:pt x="200111" y="200442"/>
                </a:lnTo>
                <a:lnTo>
                  <a:pt x="200111" y="0"/>
                </a:lnTo>
                <a:lnTo>
                  <a:pt x="0" y="0"/>
                </a:lnTo>
                <a:lnTo>
                  <a:pt x="0" y="200442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5990699" y="4861053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2" y="192087"/>
                </a:lnTo>
                <a:lnTo>
                  <a:pt x="200112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190810" y="4861053"/>
            <a:ext cx="191770" cy="192405"/>
          </a:xfrm>
          <a:custGeom>
            <a:avLst/>
            <a:gdLst/>
            <a:ahLst/>
            <a:cxnLst/>
            <a:rect l="l" t="t" r="r" b="b"/>
            <a:pathLst>
              <a:path w="191770" h="192404">
                <a:moveTo>
                  <a:pt x="0" y="192087"/>
                </a:moveTo>
                <a:lnTo>
                  <a:pt x="191773" y="192087"/>
                </a:lnTo>
                <a:lnTo>
                  <a:pt x="191773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382583" y="4861053"/>
            <a:ext cx="200660" cy="192405"/>
          </a:xfrm>
          <a:custGeom>
            <a:avLst/>
            <a:gdLst/>
            <a:ahLst/>
            <a:cxnLst/>
            <a:rect l="l" t="t" r="r" b="b"/>
            <a:pathLst>
              <a:path w="200660" h="192404">
                <a:moveTo>
                  <a:pt x="0" y="192087"/>
                </a:moveTo>
                <a:lnTo>
                  <a:pt x="200111" y="192087"/>
                </a:lnTo>
                <a:lnTo>
                  <a:pt x="200111" y="0"/>
                </a:lnTo>
                <a:lnTo>
                  <a:pt x="0" y="0"/>
                </a:lnTo>
                <a:lnTo>
                  <a:pt x="0" y="192087"/>
                </a:lnTo>
                <a:close/>
              </a:path>
            </a:pathLst>
          </a:custGeom>
          <a:ln w="250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11572955" y="4731610"/>
          <a:ext cx="118398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880">
                <a:tc>
                  <a:txBody>
                    <a:bodyPr/>
                    <a:lstStyle/>
                    <a:p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5034">
                      <a:solidFill>
                        <a:srgbClr val="000000"/>
                      </a:solidFill>
                      <a:prstDash val="solid"/>
                    </a:lnL>
                    <a:lnR w="25034">
                      <a:solidFill>
                        <a:srgbClr val="000000"/>
                      </a:solidFill>
                      <a:prstDash val="solid"/>
                    </a:lnR>
                    <a:lnT w="25034">
                      <a:solidFill>
                        <a:srgbClr val="000000"/>
                      </a:solidFill>
                      <a:prstDash val="solid"/>
                    </a:lnT>
                    <a:lnB w="25034">
                      <a:solidFill>
                        <a:srgbClr val="000000"/>
                      </a:solidFill>
                      <a:prstDash val="solid"/>
                    </a:lnB>
                    <a:solidFill>
                      <a:srgbClr val="4C4CFF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5034">
                      <a:solidFill>
                        <a:srgbClr val="000000"/>
                      </a:solidFill>
                      <a:prstDash val="solid"/>
                    </a:lnL>
                    <a:lnR w="25034">
                      <a:solidFill>
                        <a:srgbClr val="000000"/>
                      </a:solidFill>
                      <a:prstDash val="solid"/>
                    </a:lnR>
                    <a:lnT w="25034">
                      <a:solidFill>
                        <a:srgbClr val="000000"/>
                      </a:solidFill>
                      <a:prstDash val="solid"/>
                    </a:lnT>
                    <a:lnB w="25034">
                      <a:solidFill>
                        <a:srgbClr val="000000"/>
                      </a:solidFill>
                      <a:prstDash val="solid"/>
                    </a:lnB>
                    <a:solidFill>
                      <a:srgbClr val="FF4CFF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5034">
                      <a:solidFill>
                        <a:srgbClr val="000000"/>
                      </a:solidFill>
                      <a:prstDash val="solid"/>
                    </a:lnL>
                    <a:lnR w="25034">
                      <a:solidFill>
                        <a:srgbClr val="000000"/>
                      </a:solidFill>
                      <a:prstDash val="solid"/>
                    </a:lnR>
                    <a:lnT w="25034">
                      <a:solidFill>
                        <a:srgbClr val="000000"/>
                      </a:solidFill>
                      <a:prstDash val="solid"/>
                    </a:lnT>
                    <a:lnB w="2503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529">
                <a:tc>
                  <a:txBody>
                    <a:bodyPr/>
                    <a:lstStyle/>
                    <a:p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5034">
                      <a:solidFill>
                        <a:srgbClr val="000000"/>
                      </a:solidFill>
                      <a:prstDash val="solid"/>
                    </a:lnL>
                    <a:lnR w="25034">
                      <a:solidFill>
                        <a:srgbClr val="000000"/>
                      </a:solidFill>
                      <a:prstDash val="solid"/>
                    </a:lnR>
                    <a:lnT w="25034">
                      <a:solidFill>
                        <a:srgbClr val="000000"/>
                      </a:solidFill>
                      <a:prstDash val="solid"/>
                    </a:lnT>
                    <a:lnB w="25034">
                      <a:solidFill>
                        <a:srgbClr val="000000"/>
                      </a:solidFill>
                      <a:prstDash val="solid"/>
                    </a:lnB>
                    <a:solidFill>
                      <a:srgbClr val="FF19FF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5034">
                      <a:solidFill>
                        <a:srgbClr val="000000"/>
                      </a:solidFill>
                      <a:prstDash val="solid"/>
                    </a:lnL>
                    <a:lnR w="25034">
                      <a:solidFill>
                        <a:srgbClr val="000000"/>
                      </a:solidFill>
                      <a:prstDash val="solid"/>
                    </a:lnR>
                    <a:lnT w="25034">
                      <a:solidFill>
                        <a:srgbClr val="000000"/>
                      </a:solidFill>
                      <a:prstDash val="solid"/>
                    </a:lnT>
                    <a:lnB w="25034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5034">
                      <a:solidFill>
                        <a:srgbClr val="000000"/>
                      </a:solidFill>
                      <a:prstDash val="solid"/>
                    </a:lnL>
                    <a:lnR w="25034">
                      <a:solidFill>
                        <a:srgbClr val="000000"/>
                      </a:solidFill>
                      <a:prstDash val="solid"/>
                    </a:lnR>
                    <a:lnT w="25034">
                      <a:solidFill>
                        <a:srgbClr val="000000"/>
                      </a:solidFill>
                      <a:prstDash val="solid"/>
                    </a:lnT>
                    <a:lnB w="25034">
                      <a:solidFill>
                        <a:srgbClr val="000000"/>
                      </a:solidFill>
                      <a:prstDash val="solid"/>
                    </a:lnB>
                    <a:solidFill>
                      <a:srgbClr val="FF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4" name="Content Placeholder 33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12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68297" y="2020809"/>
            <a:ext cx="6171554" cy="617716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62295" y="2082822"/>
            <a:ext cx="6077532" cy="6062168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critique: what do you think?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756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46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9181" y="844550"/>
            <a:ext cx="12661900" cy="80645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17831" y="888999"/>
            <a:ext cx="5359400" cy="1270000"/>
          </a:xfrm>
          <a:custGeom>
            <a:avLst/>
            <a:gdLst/>
            <a:ahLst/>
            <a:cxnLst/>
            <a:rect l="l" t="t" r="r" b="b"/>
            <a:pathLst>
              <a:path w="5359400" h="1270000">
                <a:moveTo>
                  <a:pt x="0" y="0"/>
                </a:moveTo>
                <a:lnTo>
                  <a:pt x="5359399" y="0"/>
                </a:lnTo>
                <a:lnTo>
                  <a:pt x="5359399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2F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34430" y="876299"/>
            <a:ext cx="5689600" cy="2679700"/>
          </a:xfrm>
          <a:custGeom>
            <a:avLst/>
            <a:gdLst/>
            <a:ahLst/>
            <a:cxnLst/>
            <a:rect l="l" t="t" r="r" b="b"/>
            <a:pathLst>
              <a:path w="5689600" h="2679700">
                <a:moveTo>
                  <a:pt x="0" y="0"/>
                </a:moveTo>
                <a:lnTo>
                  <a:pt x="5689600" y="0"/>
                </a:lnTo>
                <a:lnTo>
                  <a:pt x="5689600" y="2679700"/>
                </a:lnTo>
                <a:lnTo>
                  <a:pt x="0" y="26797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9813131" y="4953000"/>
            <a:ext cx="5045870" cy="3699581"/>
          </a:xfrm>
        </p:spPr>
        <p:txBody>
          <a:bodyPr/>
          <a:lstStyle/>
          <a:p>
            <a:pPr lvl="1"/>
            <a:r>
              <a:rPr lang="en-US" sz="4293" spc="-170" dirty="0">
                <a:latin typeface="Lucida Sans"/>
                <a:cs typeface="Lucida Sans"/>
              </a:rPr>
              <a:t>s</a:t>
            </a:r>
            <a:r>
              <a:rPr lang="en-US" sz="4293" spc="-235" dirty="0">
                <a:latin typeface="Lucida Sans"/>
                <a:cs typeface="Lucida Sans"/>
              </a:rPr>
              <a:t>p</a:t>
            </a:r>
            <a:r>
              <a:rPr lang="en-US" sz="4293" spc="-70" dirty="0">
                <a:latin typeface="Lucida Sans"/>
                <a:cs typeface="Lucida Sans"/>
              </a:rPr>
              <a:t>atial</a:t>
            </a:r>
            <a:r>
              <a:rPr lang="en-US" sz="4293" spc="-200" dirty="0">
                <a:latin typeface="Lucida Sans"/>
                <a:cs typeface="Lucida Sans"/>
              </a:rPr>
              <a:t> </a:t>
            </a:r>
            <a:r>
              <a:rPr lang="en-US" sz="4293" spc="45" dirty="0">
                <a:latin typeface="Lucida Sans"/>
                <a:cs typeface="Lucida Sans"/>
              </a:rPr>
              <a:t>c</a:t>
            </a:r>
            <a:r>
              <a:rPr lang="en-US" sz="4293" spc="-70" dirty="0">
                <a:latin typeface="Lucida Sans"/>
                <a:cs typeface="Lucida Sans"/>
              </a:rPr>
              <a:t>hannels</a:t>
            </a:r>
            <a:r>
              <a:rPr lang="en-US" sz="4293" spc="-200" dirty="0">
                <a:latin typeface="Lucida Sans"/>
                <a:cs typeface="Lucida Sans"/>
              </a:rPr>
              <a:t> </a:t>
            </a:r>
            <a:r>
              <a:rPr lang="en-US" sz="4293" spc="-95" dirty="0">
                <a:latin typeface="Lucida Sans"/>
                <a:cs typeface="Lucida Sans"/>
              </a:rPr>
              <a:t>a</a:t>
            </a:r>
            <a:r>
              <a:rPr lang="en-US" sz="4293" spc="-155" dirty="0">
                <a:latin typeface="Lucida Sans"/>
                <a:cs typeface="Lucida Sans"/>
              </a:rPr>
              <a:t>r</a:t>
            </a:r>
            <a:r>
              <a:rPr lang="en-US" sz="4293" spc="-50" dirty="0">
                <a:latin typeface="Lucida Sans"/>
                <a:cs typeface="Lucida Sans"/>
              </a:rPr>
              <a:t>e</a:t>
            </a:r>
            <a:r>
              <a:rPr lang="en-US" sz="4293" spc="-30" dirty="0">
                <a:latin typeface="Lucida Sans"/>
                <a:cs typeface="Lucida Sans"/>
              </a:rPr>
              <a:t> </a:t>
            </a:r>
            <a:r>
              <a:rPr lang="en-US" sz="4293" spc="-140" dirty="0">
                <a:latin typeface="Lucida Sans"/>
                <a:cs typeface="Lucida Sans"/>
              </a:rPr>
              <a:t>t</a:t>
            </a:r>
            <a:r>
              <a:rPr lang="en-US" sz="4293" spc="-25" dirty="0">
                <a:latin typeface="Lucida Sans"/>
                <a:cs typeface="Lucida Sans"/>
              </a:rPr>
              <a:t>he</a:t>
            </a:r>
            <a:r>
              <a:rPr lang="en-US" sz="4293" spc="-200" dirty="0">
                <a:latin typeface="Lucida Sans"/>
                <a:cs typeface="Lucida Sans"/>
              </a:rPr>
              <a:t> </a:t>
            </a:r>
            <a:r>
              <a:rPr lang="en-US" sz="4293" spc="-105" dirty="0">
                <a:latin typeface="Lucida Sans"/>
                <a:cs typeface="Lucida Sans"/>
              </a:rPr>
              <a:t>most</a:t>
            </a:r>
            <a:r>
              <a:rPr lang="en-US" sz="4293" spc="-200" dirty="0">
                <a:latin typeface="Lucida Sans"/>
                <a:cs typeface="Lucida Sans"/>
              </a:rPr>
              <a:t> </a:t>
            </a:r>
            <a:r>
              <a:rPr lang="en-US" sz="4293" spc="-50" dirty="0">
                <a:latin typeface="Gill Sans"/>
                <a:cs typeface="Gill Sans"/>
              </a:rPr>
              <a:t>e</a:t>
            </a:r>
            <a:r>
              <a:rPr lang="en-US" sz="4293" spc="-235" dirty="0">
                <a:latin typeface="Gill Sans"/>
                <a:cs typeface="Gill Sans"/>
              </a:rPr>
              <a:t>ﬀ</a:t>
            </a:r>
            <a:r>
              <a:rPr lang="en-US" sz="4293" spc="-40" dirty="0">
                <a:latin typeface="Gill Sans"/>
                <a:cs typeface="Gill Sans"/>
              </a:rPr>
              <a:t>ect</a:t>
            </a:r>
            <a:r>
              <a:rPr lang="en-US" sz="4293" spc="-50" dirty="0">
                <a:latin typeface="Gill Sans"/>
                <a:cs typeface="Gill Sans"/>
              </a:rPr>
              <a:t>i</a:t>
            </a:r>
            <a:r>
              <a:rPr lang="en-US" sz="4293" spc="-5" dirty="0">
                <a:latin typeface="Gill Sans"/>
                <a:cs typeface="Gill Sans"/>
              </a:rPr>
              <a:t>v</a:t>
            </a:r>
            <a:r>
              <a:rPr lang="en-US" sz="4293" spc="-50" dirty="0">
                <a:latin typeface="Gill Sans"/>
                <a:cs typeface="Gill Sans"/>
              </a:rPr>
              <a:t>e</a:t>
            </a:r>
            <a:r>
              <a:rPr lang="en-US" sz="4293" spc="-30" dirty="0">
                <a:latin typeface="Lucida Sans"/>
                <a:cs typeface="Lucida Sans"/>
              </a:rPr>
              <a:t> </a:t>
            </a:r>
            <a:r>
              <a:rPr lang="en-US" sz="4293" spc="-280" dirty="0">
                <a:latin typeface="Lucida Sans"/>
                <a:cs typeface="Lucida Sans"/>
              </a:rPr>
              <a:t>f</a:t>
            </a:r>
            <a:r>
              <a:rPr lang="en-US" sz="4293" spc="-65" dirty="0">
                <a:latin typeface="Lucida Sans"/>
                <a:cs typeface="Lucida Sans"/>
              </a:rPr>
              <a:t>or</a:t>
            </a:r>
            <a:r>
              <a:rPr lang="en-US" sz="4293" spc="-200" dirty="0">
                <a:latin typeface="Lucida Sans"/>
                <a:cs typeface="Lucida Sans"/>
              </a:rPr>
              <a:t> </a:t>
            </a:r>
            <a:r>
              <a:rPr lang="en-US" sz="4293" spc="-80" dirty="0">
                <a:latin typeface="Lucida Sans"/>
                <a:cs typeface="Lucida Sans"/>
              </a:rPr>
              <a:t>all</a:t>
            </a:r>
            <a:r>
              <a:rPr lang="en-US" sz="4293" spc="-200" dirty="0">
                <a:latin typeface="Lucida Sans"/>
                <a:cs typeface="Lucida Sans"/>
              </a:rPr>
              <a:t> </a:t>
            </a:r>
            <a:r>
              <a:rPr lang="en-US" sz="4293" spc="-100" dirty="0">
                <a:latin typeface="Lucida Sans"/>
                <a:cs typeface="Lucida Sans"/>
              </a:rPr>
              <a:t>attribu</a:t>
            </a:r>
            <a:r>
              <a:rPr lang="en-US" sz="4293" spc="-120" dirty="0">
                <a:latin typeface="Lucida Sans"/>
                <a:cs typeface="Lucida Sans"/>
              </a:rPr>
              <a:t>t</a:t>
            </a:r>
            <a:r>
              <a:rPr lang="en-US" sz="4293" spc="-50" dirty="0">
                <a:latin typeface="Lucida Sans"/>
                <a:cs typeface="Lucida Sans"/>
              </a:rPr>
              <a:t>e</a:t>
            </a:r>
            <a:r>
              <a:rPr lang="en-US" sz="4293" spc="-200" dirty="0">
                <a:latin typeface="Lucida Sans"/>
                <a:cs typeface="Lucida Sans"/>
              </a:rPr>
              <a:t> </a:t>
            </a:r>
            <a:r>
              <a:rPr lang="en-US" sz="4293" spc="-155" dirty="0">
                <a:latin typeface="Lucida Sans"/>
                <a:cs typeface="Lucida Sans"/>
              </a:rPr>
              <a:t>t</a:t>
            </a:r>
            <a:r>
              <a:rPr lang="en-US" sz="4293" spc="-95" dirty="0">
                <a:latin typeface="Lucida Sans"/>
                <a:cs typeface="Lucida Sans"/>
              </a:rPr>
              <a:t>ypes</a:t>
            </a:r>
            <a:endParaRPr lang="en-US" sz="4293" dirty="0">
              <a:latin typeface="Lucida Sans"/>
              <a:cs typeface="Lucida San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67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Single Key, Single Value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35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>
            <a:spLocks noChangeAspect="1"/>
          </p:cNvSpPr>
          <p:nvPr/>
        </p:nvSpPr>
        <p:spPr>
          <a:xfrm>
            <a:off x="4807920" y="2971800"/>
            <a:ext cx="3886200" cy="2531627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1946980"/>
          </a:xfrm>
        </p:spPr>
        <p:txBody>
          <a:bodyPr>
            <a:normAutofit/>
          </a:bodyPr>
          <a:lstStyle/>
          <a:p>
            <a:r>
              <a:rPr lang="en-US" dirty="0"/>
              <a:t>encode one key attribute</a:t>
            </a:r>
          </a:p>
          <a:p>
            <a:r>
              <a:rPr lang="en-US" dirty="0"/>
              <a:t>bar, dot, &amp; line charts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object 6"/>
          <p:cNvSpPr>
            <a:spLocks noChangeAspect="1"/>
          </p:cNvSpPr>
          <p:nvPr/>
        </p:nvSpPr>
        <p:spPr>
          <a:xfrm>
            <a:off x="8922720" y="2971800"/>
            <a:ext cx="3810000" cy="2531627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5"/>
          <p:cNvSpPr>
            <a:spLocks noChangeAspect="1"/>
          </p:cNvSpPr>
          <p:nvPr/>
        </p:nvSpPr>
        <p:spPr>
          <a:xfrm>
            <a:off x="8770320" y="5950294"/>
            <a:ext cx="3962400" cy="3134533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4783931" y="5959938"/>
            <a:ext cx="4114801" cy="3124889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994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363484" y="3081441"/>
            <a:ext cx="8613292" cy="270976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9718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25780" y="2165351"/>
            <a:ext cx="4165600" cy="738664"/>
          </a:xfrm>
          <a:prstGeom prst="rect">
            <a:avLst/>
          </a:prstGeom>
          <a:solidFill>
            <a:srgbClr val="FFFFFF"/>
          </a:solidFill>
          <a:ln w="38100">
            <a:solidFill>
              <a:srgbClr val="C8250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 marR="170180" algn="r">
              <a:spcBef>
                <a:spcPts val="600"/>
              </a:spcBef>
              <a:spcAft>
                <a:spcPts val="600"/>
              </a:spcAft>
            </a:pPr>
            <a:r>
              <a:rPr sz="2400" spc="-35" dirty="0">
                <a:latin typeface="Arial"/>
                <a:cs typeface="Arial"/>
              </a:rPr>
              <a:t>bad: </a:t>
            </a:r>
            <a:r>
              <a:rPr sz="2400" spc="-114" dirty="0">
                <a:latin typeface="Arial"/>
                <a:cs typeface="Arial"/>
              </a:rPr>
              <a:t>“The </a:t>
            </a:r>
            <a:r>
              <a:rPr sz="2400" spc="-120" dirty="0">
                <a:latin typeface="Arial"/>
                <a:cs typeface="Arial"/>
              </a:rPr>
              <a:t>mo</a:t>
            </a:r>
            <a:r>
              <a:rPr sz="2400" spc="-90" dirty="0">
                <a:latin typeface="Arial"/>
                <a:cs typeface="Arial"/>
              </a:rPr>
              <a:t>r</a:t>
            </a:r>
            <a:r>
              <a:rPr sz="2400" spc="-9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male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5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person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is,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the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taller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he/she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is”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63483" y="2165350"/>
            <a:ext cx="4109797" cy="901700"/>
          </a:xfrm>
          <a:custGeom>
            <a:avLst/>
            <a:gdLst/>
            <a:ahLst/>
            <a:cxnLst/>
            <a:rect l="l" t="t" r="r" b="b"/>
            <a:pathLst>
              <a:path w="4178300" h="901700">
                <a:moveTo>
                  <a:pt x="0" y="0"/>
                </a:moveTo>
                <a:lnTo>
                  <a:pt x="4178300" y="0"/>
                </a:lnTo>
                <a:lnTo>
                  <a:pt x="4178300" y="901700"/>
                </a:lnTo>
                <a:lnTo>
                  <a:pt x="0" y="901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294980" y="2165351"/>
            <a:ext cx="4178300" cy="738664"/>
          </a:xfrm>
          <a:prstGeom prst="rect">
            <a:avLst/>
          </a:prstGeom>
          <a:solidFill>
            <a:srgbClr val="FFFFFF"/>
          </a:solidFill>
          <a:ln w="38100">
            <a:solidFill>
              <a:srgbClr val="00882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205" algn="r">
              <a:spcBef>
                <a:spcPts val="600"/>
              </a:spcBef>
              <a:spcAft>
                <a:spcPts val="600"/>
              </a:spcAft>
            </a:pPr>
            <a:r>
              <a:rPr sz="2400" spc="-55" dirty="0">
                <a:latin typeface="Arial"/>
                <a:cs typeface="Arial"/>
              </a:rPr>
              <a:t>ok: </a:t>
            </a:r>
            <a:r>
              <a:rPr sz="2400" spc="-85" dirty="0">
                <a:latin typeface="Arial"/>
                <a:cs typeface="Arial"/>
              </a:rPr>
              <a:t>“Men </a:t>
            </a:r>
            <a:r>
              <a:rPr sz="2400" spc="-175" dirty="0">
                <a:latin typeface="Arial"/>
                <a:cs typeface="Arial"/>
              </a:rPr>
              <a:t>a</a:t>
            </a:r>
            <a:r>
              <a:rPr sz="2400" spc="-135" dirty="0">
                <a:latin typeface="Arial"/>
                <a:cs typeface="Arial"/>
              </a:rPr>
              <a:t>r</a:t>
            </a:r>
            <a:r>
              <a:rPr sz="2400" spc="-9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taller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than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women</a:t>
            </a:r>
            <a:r>
              <a:rPr lang="en-US" sz="2400" spc="-8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(on </a:t>
            </a:r>
            <a:r>
              <a:rPr sz="2400" spc="-145" dirty="0">
                <a:latin typeface="Arial"/>
                <a:cs typeface="Arial"/>
              </a:rPr>
              <a:t>ave</a:t>
            </a:r>
            <a:r>
              <a:rPr sz="2400" spc="-140" dirty="0">
                <a:latin typeface="Arial"/>
                <a:cs typeface="Arial"/>
              </a:rPr>
              <a:t>r</a:t>
            </a:r>
            <a:r>
              <a:rPr sz="2400" spc="-114" dirty="0">
                <a:latin typeface="Arial"/>
                <a:cs typeface="Arial"/>
              </a:rPr>
              <a:t>age)”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don’t use line charts for categorical attributes!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5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1534</TotalTime>
  <Words>899</Words>
  <Application>Microsoft Macintosh PowerPoint</Application>
  <PresentationFormat>Custom</PresentationFormat>
  <Paragraphs>253</Paragraphs>
  <Slides>52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Calibri</vt:lpstr>
      <vt:lpstr>Georgia</vt:lpstr>
      <vt:lpstr>Gill Sans</vt:lpstr>
      <vt:lpstr>Gill Sans MT</vt:lpstr>
      <vt:lpstr>Lucida Sans</vt:lpstr>
      <vt:lpstr>Monotype Corsiva</vt:lpstr>
      <vt:lpstr>Times New Roman</vt:lpstr>
      <vt:lpstr>17/02/15</vt:lpstr>
      <vt:lpstr>CIS 4930/6930-002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Rosen, Paul</cp:lastModifiedBy>
  <cp:revision>66</cp:revision>
  <dcterms:created xsi:type="dcterms:W3CDTF">2015-09-24T16:40:56Z</dcterms:created>
  <dcterms:modified xsi:type="dcterms:W3CDTF">2019-02-11T01:29:04Z</dcterms:modified>
</cp:coreProperties>
</file>